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94" r:id="rId4"/>
    <p:sldId id="298" r:id="rId5"/>
    <p:sldId id="297" r:id="rId6"/>
    <p:sldId id="296" r:id="rId7"/>
    <p:sldId id="27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66" d="100"/>
          <a:sy n="166" d="100"/>
        </p:scale>
        <p:origin x="-278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56B2E6-5E7C-49A2-8D9B-70459DB4B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9986" y="1122363"/>
            <a:ext cx="597801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E3DC2B-B133-46D9-9848-C04B60C9C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9986" y="3602038"/>
            <a:ext cx="5978014" cy="1655762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F7F8351-E7B2-4D62-9499-887C85784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F97D553-05E4-4861-A7F9-9BD4FB36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BDAC33-B932-44B2-BDF0-498CA9243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381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142D01-7AF8-4B7E-9FF2-94863F60C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BD5C343-0BA8-42BC-A8DD-E5CBC7EB1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7CDB04F-2AE3-42A0-8546-10E57391F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8A18551-A623-4191-8A4E-218D0A276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51AC3A5-F4D7-47AE-9FEC-D7A82F536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0022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BAD08C9-87CD-40F1-9D1E-979B276835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06C1DE5-55AF-409F-B0B8-24C731E18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96EEA8D-94F2-43CF-AD78-00F38058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09C0DB0-75E3-4463-A507-2236C452A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024648-0137-40A9-B9F2-67310A017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9211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1E01DF-C898-4DC8-8DE3-81F5AE8C1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981" y="719086"/>
            <a:ext cx="6619568" cy="13255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E5EAD28-AFD6-40C1-B82A-CB3472504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70A0F88-552D-448F-9490-C75082275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41997F4-C98D-4085-BC73-0D30164E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413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9A2FAC6-8E32-4F06-A5F1-CA62832D6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907E636-F1CC-4D8A-8425-7DA648289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4D6FBDD-8E4C-4C40-995D-C28C2C401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21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B95344-D359-4394-BD7F-6A6C55A94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11846A6-23D6-4282-B4BE-DA68CACCA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CB708E-F5D3-4AB5-92AC-2E0BCAA8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423E8EE-5E5C-42D9-B9F8-2FDC1D11D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77C7B0-A966-4444-AAAE-8E838191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83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C90B74-DCD4-4E37-AA47-80EB60871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C4B226B-1253-478D-83F8-B80BB83EB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A2C5938-1441-40FB-A232-B8947BBB8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F29612-04EA-4B30-A4D1-478ABE4C1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092618-140F-496A-B124-04EA425B3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01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CF8EE-C4E6-49D9-9AEC-AEB748981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4A4698-4CDE-4B55-BBF0-835EAF7A3C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6A5192-59D6-4868-BB19-71ECBE2412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72175B6-7CE6-4D77-B011-FE9981A09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2DDE546-A16D-479D-A890-449129D1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942173-BBE8-44D6-A738-FC6EF3E3E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885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927204-E6C5-4784-9A47-9BDC64B0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8064DE8-40AF-495B-B200-01A394B65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497309E-FFAA-48EA-8CB0-7147F9317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76AB8CD-2C0E-4747-B7F2-46AC13E27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6A80C69-0225-422E-9558-F519A5B4C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DA27747-137D-4DCA-9613-AA15780C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32A9423-A308-4A9A-9709-1092A2C02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5F24E06-B46B-4A83-8AC8-74D35C18E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631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137DB2-E81B-4401-A7DF-FCFB3AF4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BE55E4F-CA68-4152-8350-6E2B985C8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A60260C-8D47-4E24-A6FD-E55E5D9E3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580B47A-DC8A-4D4C-AAEF-64834B0ED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8860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E351882-9456-458E-9493-BE3A0730D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9133F1D-1ED5-4051-AB75-7DA5ACCD7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DEE3E84-DC2A-4204-8A6D-F280B898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679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FB04CE-3B3C-4180-A480-69DE08966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D0F687-886E-4C78-A3BD-595BDD9B4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2E8731-D0F7-4499-BA37-DBAC29BBA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8AAF23F-DA24-409A-9206-1C1CBDA58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4E728F5-B0A4-4B8A-B41D-B3BD43814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D68DD6A-8322-4169-97EA-80CD17D7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3338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59525F-5C95-405E-9DEB-D624BE0A0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3C05D7F-ED0E-47F7-8B2F-C2D9F0964B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F270F7B-D780-4AC3-AB85-FC56FD458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F345B4A-65ED-441B-A723-8606993B4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562E140-8D3D-4265-BFD4-FECE5A287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016F842-4889-4158-8048-CD1717FF8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2382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CE024B-78B2-477F-A99A-62A8FC406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A633CCB-657C-4B6C-9CC8-67B6D8D3A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E79171-1FFF-4FB6-B85F-23F598D8F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A1184D-CEDF-4F76-8182-EACAF58A49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BD1D82-A949-4FC0-B31F-27D2C6881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80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2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55" r:id="rId1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E2326EE1-CBF4-4217-BAE1-6D9AD0BD53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6577" y="2849033"/>
            <a:ext cx="8345423" cy="1159933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3200" dirty="0"/>
              <a:t>О городах России.</a:t>
            </a:r>
            <a:br>
              <a:rPr lang="ru-RU" sz="3200" dirty="0"/>
            </a:br>
            <a:r>
              <a:rPr lang="ru-RU" sz="3200" dirty="0"/>
              <a:t>Города Московской области</a:t>
            </a:r>
            <a:br>
              <a:rPr lang="ru-RU" sz="3200" dirty="0"/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6">
            <a:extLst>
              <a:ext uri="{FF2B5EF4-FFF2-40B4-BE49-F238E27FC236}">
                <a16:creationId xmlns:a16="http://schemas.microsoft.com/office/drawing/2014/main" xmlns="" id="{09F83C7B-CA4F-47F4-B1B6-3DABAAF452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5678" y="5127918"/>
            <a:ext cx="3902802" cy="37793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Возрастная группа: 5-9 классы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623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FCB3BC-3E02-4972-9474-930C09E58FD3}"/>
              </a:ext>
            </a:extLst>
          </p:cNvPr>
          <p:cNvSpPr txBox="1"/>
          <p:nvPr/>
        </p:nvSpPr>
        <p:spPr>
          <a:xfrm>
            <a:off x="475031" y="423313"/>
            <a:ext cx="73651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Путешествие по городам Подмосковья</a:t>
            </a:r>
            <a:endParaRPr lang="ru-RU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5EB943E-9EA3-4CFB-9382-48C51A3EEFC1}"/>
              </a:ext>
            </a:extLst>
          </p:cNvPr>
          <p:cNvSpPr txBox="1"/>
          <p:nvPr/>
        </p:nvSpPr>
        <p:spPr>
          <a:xfrm>
            <a:off x="475031" y="1175779"/>
            <a:ext cx="614590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Большинство древних городов Подмосковья упоминаются в летописях, начиная </a:t>
            </a:r>
            <a:r>
              <a:rPr lang="ru-RU" sz="2400" b="1" dirty="0">
                <a:solidFill>
                  <a:srgbClr val="002060"/>
                </a:solidFill>
              </a:rPr>
              <a:t>с середины 12 века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На территории Подмосковья до нашествия татаро-монголов были земли 5 княжеств:</a:t>
            </a:r>
          </a:p>
          <a:p>
            <a:pPr marL="0" indent="0" algn="ctr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457200" indent="-457200" algn="ctr"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Ростово-Суздальского княжества (позднее Владимиро-Суздальского</a:t>
            </a:r>
            <a:r>
              <a:rPr lang="ru-RU" sz="2400" dirty="0" smtClean="0">
                <a:solidFill>
                  <a:srgbClr val="002060"/>
                </a:solidFill>
              </a:rPr>
              <a:t>)</a:t>
            </a:r>
            <a:endParaRPr lang="ru-RU" sz="240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Рязанского </a:t>
            </a:r>
            <a:r>
              <a:rPr lang="ru-RU" sz="2400" dirty="0" smtClean="0">
                <a:solidFill>
                  <a:srgbClr val="002060"/>
                </a:solidFill>
              </a:rPr>
              <a:t>княжества</a:t>
            </a:r>
            <a:endParaRPr lang="ru-RU" sz="240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Черниговского </a:t>
            </a:r>
            <a:r>
              <a:rPr lang="ru-RU" sz="2400" dirty="0" smtClean="0">
                <a:solidFill>
                  <a:srgbClr val="002060"/>
                </a:solidFill>
              </a:rPr>
              <a:t>княжества</a:t>
            </a:r>
            <a:endParaRPr lang="ru-RU" sz="240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Смоленского </a:t>
            </a:r>
            <a:r>
              <a:rPr lang="ru-RU" sz="2400" dirty="0" smtClean="0">
                <a:solidFill>
                  <a:srgbClr val="002060"/>
                </a:solidFill>
              </a:rPr>
              <a:t>княжества</a:t>
            </a:r>
            <a:endParaRPr lang="ru-RU" sz="240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Новгородские </a:t>
            </a:r>
            <a:r>
              <a:rPr lang="ru-RU" sz="2400" dirty="0" smtClean="0">
                <a:solidFill>
                  <a:srgbClr val="002060"/>
                </a:solidFill>
              </a:rPr>
              <a:t>земли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7A762D5-D29D-4B7E-8589-2340D9DB8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1866" y="1263328"/>
            <a:ext cx="4976283" cy="50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5276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Волоколамск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F616DBC-584A-4C25-8475-1D31D92D6AD2}"/>
              </a:ext>
            </a:extLst>
          </p:cNvPr>
          <p:cNvSpPr txBox="1"/>
          <p:nvPr/>
        </p:nvSpPr>
        <p:spPr>
          <a:xfrm>
            <a:off x="1011859" y="1524692"/>
            <a:ext cx="669036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Первое упоминание в летописи – </a:t>
            </a:r>
            <a:r>
              <a:rPr lang="ru-RU" sz="1600" b="1" dirty="0" smtClean="0">
                <a:solidFill>
                  <a:srgbClr val="002060"/>
                </a:solidFill>
              </a:rPr>
              <a:t>1135 </a:t>
            </a:r>
            <a:r>
              <a:rPr lang="ru-RU" sz="1600" b="1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Волоколамск – один из древнейших городов России.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Волоколамский кремль.</a:t>
            </a: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В окрестностях: Мемориал героям-панфиловцам в посёлке </a:t>
            </a:r>
            <a:r>
              <a:rPr lang="ru-RU" sz="1600" dirty="0" err="1" smtClean="0">
                <a:solidFill>
                  <a:srgbClr val="002060"/>
                </a:solidFill>
              </a:rPr>
              <a:t>Дубосеково</a:t>
            </a: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 err="1">
                <a:solidFill>
                  <a:srgbClr val="002060"/>
                </a:solidFill>
              </a:rPr>
              <a:t>Иосифо-Волоцкий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ставропигиальный</a:t>
            </a:r>
            <a:r>
              <a:rPr lang="ru-RU" sz="1600" dirty="0">
                <a:solidFill>
                  <a:srgbClr val="002060"/>
                </a:solidFill>
              </a:rPr>
              <a:t> мужской </a:t>
            </a:r>
            <a:r>
              <a:rPr lang="ru-RU" sz="1600" dirty="0" smtClean="0">
                <a:solidFill>
                  <a:srgbClr val="002060"/>
                </a:solidFill>
              </a:rPr>
              <a:t>монастырь</a:t>
            </a: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Село Ярополец – первая сельская гидроэлектростанция СССР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xmlns="" id="{8896B649-5AD1-43F7-82DC-BA2999844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749AEB9-9A8E-475A-B202-EE6E0D6F10E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2664" y="133817"/>
            <a:ext cx="690880" cy="866740"/>
          </a:xfrm>
          <a:prstGeom prst="rect">
            <a:avLst/>
          </a:prstGeom>
        </p:spPr>
      </p:pic>
      <p:pic>
        <p:nvPicPr>
          <p:cNvPr id="1026" name="Picture 2" descr="Впервые кремль упоминается в летописях XII века, хотя некоторые специалисты утверждают, что валы и стены были возведены ещё в XI веке при Ярославе Мудром.">
            <a:extLst>
              <a:ext uri="{FF2B5EF4-FFF2-40B4-BE49-F238E27FC236}">
                <a16:creationId xmlns:a16="http://schemas.microsoft.com/office/drawing/2014/main" xmlns="" id="{286AC0BB-39B2-4495-A540-7CA562EA6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605" y="4216512"/>
            <a:ext cx="3630999" cy="2042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Центральная часть группы — «Клятва на верность Родине» с тремя бойцами.">
            <a:extLst>
              <a:ext uri="{FF2B5EF4-FFF2-40B4-BE49-F238E27FC236}">
                <a16:creationId xmlns:a16="http://schemas.microsoft.com/office/drawing/2014/main" xmlns="" id="{DC1E97FB-DDED-4C6D-AA8D-0177F4F02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9567" y="4216512"/>
            <a:ext cx="3630999" cy="2042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 XVII веке монастырь выдержал осаду польско-литовских войск.">
            <a:extLst>
              <a:ext uri="{FF2B5EF4-FFF2-40B4-BE49-F238E27FC236}">
                <a16:creationId xmlns:a16="http://schemas.microsoft.com/office/drawing/2014/main" xmlns="" id="{22CC2A60-8364-482F-B5B3-0D89D09E5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46529" y="4216512"/>
            <a:ext cx="3630999" cy="2042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extLst>
              <a:ext uri="{FF2B5EF4-FFF2-40B4-BE49-F238E27FC236}">
                <a16:creationId xmlns:a16="http://schemas.microsoft.com/office/drawing/2014/main" xmlns="" id="{2E684BF7-7550-49F8-92B2-A3ED9CCF1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3915" y="1235320"/>
            <a:ext cx="2636226" cy="2636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777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Коломна</a:t>
            </a:r>
          </a:p>
        </p:txBody>
      </p:sp>
      <p:pic>
        <p:nvPicPr>
          <p:cNvPr id="20" name="Picture 2" descr="Коломна, Россия">
            <a:extLst>
              <a:ext uri="{FF2B5EF4-FFF2-40B4-BE49-F238E27FC236}">
                <a16:creationId xmlns:a16="http://schemas.microsoft.com/office/drawing/2014/main" xmlns="" id="{4C72E62B-A6DD-4ADE-AB91-83E1414CB8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275" y="1444043"/>
            <a:ext cx="3354526" cy="2236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F616DBC-584A-4C25-8475-1D31D92D6AD2}"/>
              </a:ext>
            </a:extLst>
          </p:cNvPr>
          <p:cNvSpPr txBox="1"/>
          <p:nvPr/>
        </p:nvSpPr>
        <p:spPr>
          <a:xfrm>
            <a:off x="3919537" y="1405939"/>
            <a:ext cx="4138929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Первое упоминание в летописи – </a:t>
            </a:r>
            <a:r>
              <a:rPr lang="ru-RU" sz="1600" b="1" dirty="0" smtClean="0">
                <a:solidFill>
                  <a:srgbClr val="002060"/>
                </a:solidFill>
              </a:rPr>
              <a:t>1177 </a:t>
            </a:r>
            <a:r>
              <a:rPr lang="ru-RU" sz="1600" b="1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Один из самых богатых городов на достопримечательности в Подмосковье. 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Большое количество древних храмов и интересных музеев: несколько десятков крупных культурно-исторических объектов и много других. 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Коломну называют столицей православия и духовным центром Руси.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Богатое историческое прошлое как оборонительный центр русских земель, где собирал войско Дмитрий Донской перед Куликовской </a:t>
            </a:r>
            <a:r>
              <a:rPr lang="ru-RU" sz="1600" dirty="0" smtClean="0">
                <a:solidFill>
                  <a:srgbClr val="002060"/>
                </a:solidFill>
              </a:rPr>
              <a:t>битвой.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6" name="Picture 4" descr="Памятник Дмитрию Донскому, Коломна">
            <a:extLst>
              <a:ext uri="{FF2B5EF4-FFF2-40B4-BE49-F238E27FC236}">
                <a16:creationId xmlns:a16="http://schemas.microsoft.com/office/drawing/2014/main" xmlns="" id="{DBFE88CE-581F-43FD-B202-1E5CFC841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1202" y="1405939"/>
            <a:ext cx="3659963" cy="2251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xmlns="" id="{3CF45AF3-491B-434B-9199-A5686241F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275" y="3993264"/>
            <a:ext cx="3354526" cy="2236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xmlns="" id="{EEE8BFF6-25CD-4302-8BB6-25DC532D9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1202" y="3962784"/>
            <a:ext cx="3659962" cy="2266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xmlns="" id="{8896B649-5AD1-43F7-82DC-BA2999844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912F1BB0-CE55-49BD-B776-EBD97DCF7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0434" y="194129"/>
            <a:ext cx="696739" cy="86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5863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Сергиев Посад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F616DBC-584A-4C25-8475-1D31D92D6AD2}"/>
              </a:ext>
            </a:extLst>
          </p:cNvPr>
          <p:cNvSpPr txBox="1"/>
          <p:nvPr/>
        </p:nvSpPr>
        <p:spPr>
          <a:xfrm>
            <a:off x="0" y="1311035"/>
            <a:ext cx="802531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Первое упоминание – </a:t>
            </a:r>
            <a:r>
              <a:rPr lang="ru-RU" sz="1800" b="1" dirty="0" smtClean="0">
                <a:solidFill>
                  <a:srgbClr val="002060"/>
                </a:solidFill>
              </a:rPr>
              <a:t>1337 </a:t>
            </a:r>
            <a:r>
              <a:rPr lang="ru-RU" sz="1800" b="1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</a:t>
            </a:r>
            <a:r>
              <a:rPr lang="ru-RU" sz="1800" dirty="0">
                <a:solidFill>
                  <a:srgbClr val="002060"/>
                </a:solidFill>
              </a:rPr>
              <a:t>ажная роль в политической жизни Московского государства и приобретение славы духовного центра Руси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Троице-Сергиева Лавра – объект Всемирного наследия </a:t>
            </a:r>
            <a:r>
              <a:rPr lang="ru-RU" dirty="0" smtClean="0">
                <a:solidFill>
                  <a:srgbClr val="002060"/>
                </a:solidFill>
              </a:rPr>
              <a:t>ЮНЕСКО,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Богородская игрушка, Сергиево-посадская матрёшка, Музей игрушки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33" name="Picture 6" descr="Picture background">
            <a:extLst>
              <a:ext uri="{FF2B5EF4-FFF2-40B4-BE49-F238E27FC236}">
                <a16:creationId xmlns:a16="http://schemas.microsoft.com/office/drawing/2014/main" xmlns="" id="{5BBEDC62-8E15-492A-B70C-871D495C7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xmlns="" id="{7BE2004E-1FDF-4B7D-A3C7-450B0AA63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0899" y="1184519"/>
            <a:ext cx="3415141" cy="2561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xmlns="" id="{448F26D5-8DED-4174-B1B4-6526FC34D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669" y="4052637"/>
            <a:ext cx="2295728" cy="2295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>
            <a:extLst>
              <a:ext uri="{FF2B5EF4-FFF2-40B4-BE49-F238E27FC236}">
                <a16:creationId xmlns:a16="http://schemas.microsoft.com/office/drawing/2014/main" xmlns="" id="{DD11CB67-0C46-4A5A-A4ED-8428EFCF0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26595" y="4040041"/>
            <a:ext cx="3303747" cy="23083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icture background">
            <a:extLst>
              <a:ext uri="{FF2B5EF4-FFF2-40B4-BE49-F238E27FC236}">
                <a16:creationId xmlns:a16="http://schemas.microsoft.com/office/drawing/2014/main" xmlns="" id="{EA6844DA-9F57-4C4E-B9AF-17D2B0B9E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8630" y="4040041"/>
            <a:ext cx="4285656" cy="2295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76513C6F-952B-45E2-9422-47DC008670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478"/>
          <a:stretch>
            <a:fillRect/>
          </a:stretch>
        </p:blipFill>
        <p:spPr bwMode="auto">
          <a:xfrm>
            <a:off x="1804751" y="146443"/>
            <a:ext cx="778794" cy="96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3163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Серпухов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F616DBC-584A-4C25-8475-1D31D92D6AD2}"/>
              </a:ext>
            </a:extLst>
          </p:cNvPr>
          <p:cNvSpPr txBox="1"/>
          <p:nvPr/>
        </p:nvSpPr>
        <p:spPr>
          <a:xfrm>
            <a:off x="0" y="1530027"/>
            <a:ext cx="802531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Первое упоминание – </a:t>
            </a:r>
            <a:r>
              <a:rPr lang="ru-RU" sz="1800" b="1" dirty="0" smtClean="0">
                <a:solidFill>
                  <a:srgbClr val="002060"/>
                </a:solidFill>
              </a:rPr>
              <a:t>1339 </a:t>
            </a:r>
            <a:r>
              <a:rPr lang="ru-RU" sz="1800" b="1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Серпуховский ярус (Карьер Заборье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800" dirty="0" err="1">
                <a:solidFill>
                  <a:srgbClr val="002060"/>
                </a:solidFill>
              </a:rPr>
              <a:t>Приокско-террасный</a:t>
            </a:r>
            <a:r>
              <a:rPr lang="ru-RU" sz="1800" dirty="0">
                <a:solidFill>
                  <a:srgbClr val="002060"/>
                </a:solidFill>
              </a:rPr>
              <a:t> биосферный </a:t>
            </a:r>
            <a:r>
              <a:rPr lang="ru-RU" sz="1800" dirty="0" smtClean="0">
                <a:solidFill>
                  <a:srgbClr val="002060"/>
                </a:solidFill>
              </a:rPr>
              <a:t>заповедник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Архитектура XIX – начала XX столетий</a:t>
            </a:r>
          </a:p>
        </p:txBody>
      </p:sp>
      <p:pic>
        <p:nvPicPr>
          <p:cNvPr id="33" name="Picture 6" descr="Picture background">
            <a:extLst>
              <a:ext uri="{FF2B5EF4-FFF2-40B4-BE49-F238E27FC236}">
                <a16:creationId xmlns:a16="http://schemas.microsoft.com/office/drawing/2014/main" xmlns="" id="{5BBEDC62-8E15-492A-B70C-871D495C7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Изображение с сайта ru.wikipedia.org">
            <a:extLst>
              <a:ext uri="{FF2B5EF4-FFF2-40B4-BE49-F238E27FC236}">
                <a16:creationId xmlns:a16="http://schemas.microsoft.com/office/drawing/2014/main" xmlns="" id="{9BD7961C-6664-4F76-8B5F-C965DA5B4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8647" y="148963"/>
            <a:ext cx="769183" cy="95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Picture background">
            <a:extLst>
              <a:ext uri="{FF2B5EF4-FFF2-40B4-BE49-F238E27FC236}">
                <a16:creationId xmlns:a16="http://schemas.microsoft.com/office/drawing/2014/main" xmlns="" id="{73E80D0F-0960-4235-A4AE-8A4099149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2759" y="3706574"/>
            <a:ext cx="3366480" cy="24678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icture background">
            <a:extLst>
              <a:ext uri="{FF2B5EF4-FFF2-40B4-BE49-F238E27FC236}">
                <a16:creationId xmlns:a16="http://schemas.microsoft.com/office/drawing/2014/main" xmlns="" id="{13CCE92E-2B93-4DD6-B82B-AED902B74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90929" y="3695878"/>
            <a:ext cx="3717858" cy="2478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Picture background">
            <a:extLst>
              <a:ext uri="{FF2B5EF4-FFF2-40B4-BE49-F238E27FC236}">
                <a16:creationId xmlns:a16="http://schemas.microsoft.com/office/drawing/2014/main" xmlns="" id="{51CBA139-1727-4908-861C-55F402AAA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358" y="3706574"/>
            <a:ext cx="3299711" cy="2474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xmlns="" id="{C1822314-ED00-48D4-8080-1034A57B3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0807" y="1078284"/>
            <a:ext cx="3747980" cy="24296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2034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242" y="394871"/>
            <a:ext cx="4880582" cy="6170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Что скрывают памятники?</a:t>
            </a:r>
          </a:p>
        </p:txBody>
      </p:sp>
      <p:pic>
        <p:nvPicPr>
          <p:cNvPr id="7" name="Picture 2" descr="-2">
            <a:extLst>
              <a:ext uri="{FF2B5EF4-FFF2-40B4-BE49-F238E27FC236}">
                <a16:creationId xmlns:a16="http://schemas.microsoft.com/office/drawing/2014/main" xmlns="" id="{3953DC64-218F-4461-BBF1-9373547296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66" r="8478" b="8230"/>
          <a:stretch>
            <a:fillRect/>
          </a:stretch>
        </p:blipFill>
        <p:spPr bwMode="auto">
          <a:xfrm>
            <a:off x="754254" y="1808810"/>
            <a:ext cx="3146537" cy="2279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5CD9114-1F82-4415-886E-41A100A8BFC1}"/>
              </a:ext>
            </a:extLst>
          </p:cNvPr>
          <p:cNvSpPr txBox="1"/>
          <p:nvPr/>
        </p:nvSpPr>
        <p:spPr>
          <a:xfrm>
            <a:off x="929892" y="4283844"/>
            <a:ext cx="297089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rgbClr val="002060"/>
                </a:solidFill>
              </a:rPr>
              <a:t>В каком Подмосковном городе находится данный памятник и каким еще героям известных советских мультфильмов в этом городе установлены скульптуры?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FF758CB-16F2-493B-A560-91C0CDABAC3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6900" r="28700"/>
          <a:stretch>
            <a:fillRect/>
          </a:stretch>
        </p:blipFill>
        <p:spPr>
          <a:xfrm>
            <a:off x="5039607" y="1784684"/>
            <a:ext cx="2465838" cy="2499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8F830E5-4177-4181-B755-4C6EB9A0AAF0}"/>
              </a:ext>
            </a:extLst>
          </p:cNvPr>
          <p:cNvSpPr txBox="1"/>
          <p:nvPr/>
        </p:nvSpPr>
        <p:spPr>
          <a:xfrm>
            <a:off x="5327321" y="4499288"/>
            <a:ext cx="18904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rgbClr val="002060"/>
                </a:solidFill>
              </a:rPr>
              <a:t>В каком Подмосковном городе установлены данный арт-объект? </a:t>
            </a:r>
            <a:endParaRPr lang="ru-RU" sz="1400" dirty="0"/>
          </a:p>
        </p:txBody>
      </p:sp>
      <p:pic>
        <p:nvPicPr>
          <p:cNvPr id="15" name="Picture 4" descr="Picture background">
            <a:extLst>
              <a:ext uri="{FF2B5EF4-FFF2-40B4-BE49-F238E27FC236}">
                <a16:creationId xmlns:a16="http://schemas.microsoft.com/office/drawing/2014/main" xmlns="" id="{81187E66-9339-4FDF-B718-E66D3466B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9307" y="1741636"/>
            <a:ext cx="3218302" cy="2413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8FF4E84-E645-4A6D-83F9-74F87CB26B2C}"/>
              </a:ext>
            </a:extLst>
          </p:cNvPr>
          <p:cNvSpPr txBox="1"/>
          <p:nvPr/>
        </p:nvSpPr>
        <p:spPr>
          <a:xfrm>
            <a:off x="8644261" y="4283844"/>
            <a:ext cx="276669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rgbClr val="002060"/>
                </a:solidFill>
              </a:rPr>
              <a:t>Кому посвящен памятник? </a:t>
            </a:r>
          </a:p>
          <a:p>
            <a:pPr algn="ctr"/>
            <a:r>
              <a:rPr lang="ru-RU" sz="1400" i="1" dirty="0">
                <a:solidFill>
                  <a:srgbClr val="002060"/>
                </a:solidFill>
              </a:rPr>
              <a:t>Что вы знаете о подвиге этих советских воинов?</a:t>
            </a:r>
          </a:p>
        </p:txBody>
      </p:sp>
    </p:spTree>
    <p:extLst>
      <p:ext uri="{BB962C8B-B14F-4D97-AF65-F5344CB8AC3E}">
        <p14:creationId xmlns:p14="http://schemas.microsoft.com/office/powerpoint/2010/main" xmlns="" val="6425526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2574</TotalTime>
  <Words>258</Words>
  <Application>Microsoft Office PowerPoint</Application>
  <PresentationFormat>Произвольный</PresentationFormat>
  <Paragraphs>53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О городах России. Города Московской области </vt:lpstr>
      <vt:lpstr>Слайд 2</vt:lpstr>
      <vt:lpstr>Слайд 3</vt:lpstr>
      <vt:lpstr>Слайд 4</vt:lpstr>
      <vt:lpstr>Слайд 5</vt:lpstr>
      <vt:lpstr>Слайд 6</vt:lpstr>
      <vt:lpstr>Что скрывают памятники?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Александровна</dc:creator>
  <cp:lastModifiedBy>tsvetkov_ia</cp:lastModifiedBy>
  <cp:revision>137</cp:revision>
  <dcterms:created xsi:type="dcterms:W3CDTF">2024-02-13T10:36:31Z</dcterms:created>
  <dcterms:modified xsi:type="dcterms:W3CDTF">2025-10-16T10:03:54Z</dcterms:modified>
</cp:coreProperties>
</file>