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7" r:id="rId4"/>
    <p:sldId id="294" r:id="rId5"/>
    <p:sldId id="264" r:id="rId6"/>
    <p:sldId id="298" r:id="rId7"/>
    <p:sldId id="299" r:id="rId8"/>
    <p:sldId id="300" r:id="rId9"/>
    <p:sldId id="301" r:id="rId10"/>
    <p:sldId id="302" r:id="rId11"/>
    <p:sldId id="27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-278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56B2E6-5E7C-49A2-8D9B-70459DB4B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9986" y="1122363"/>
            <a:ext cx="59780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E3DC2B-B133-46D9-9848-C04B60C9C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9986" y="3602038"/>
            <a:ext cx="5978014" cy="1655762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7F8351-E7B2-4D62-9499-887C85784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97D553-05E4-4861-A7F9-9BD4FB36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BDAC33-B932-44B2-BDF0-498CA924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381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142D01-7AF8-4B7E-9FF2-94863F60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BD5C343-0BA8-42BC-A8DD-E5CBC7EB1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CDB04F-2AE3-42A0-8546-10E57391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A18551-A623-4191-8A4E-218D0A27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1AC3A5-F4D7-47AE-9FEC-D7A82F53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002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AD08C9-87CD-40F1-9D1E-979B27683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06C1DE5-55AF-409F-B0B8-24C731E18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6EEA8D-94F2-43CF-AD78-00F38058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09C0DB0-75E3-4463-A507-2236C452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024648-0137-40A9-B9F2-67310A01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921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1E01DF-C898-4DC8-8DE3-81F5AE8C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981" y="719086"/>
            <a:ext cx="6619568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E5EAD28-AFD6-40C1-B82A-CB347250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70A0F88-552D-448F-9490-C7508227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41997F4-C98D-4085-BC73-0D30164E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413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9A2FAC6-8E32-4F06-A5F1-CA62832D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907E636-F1CC-4D8A-8425-7DA648289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4D6FBDD-8E4C-4C40-995D-C28C2C40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21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B95344-D359-4394-BD7F-6A6C55A9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1846A6-23D6-4282-B4BE-DA68CACCA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CB708E-F5D3-4AB5-92AC-2E0BCAA8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423E8EE-5E5C-42D9-B9F8-2FDC1D11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77C7B0-A966-4444-AAAE-8E838191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8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C90B74-DCD4-4E37-AA47-80EB60871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C4B226B-1253-478D-83F8-B80BB83EB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A2C5938-1441-40FB-A232-B8947BBB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F29612-04EA-4B30-A4D1-478ABE4C1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092618-140F-496A-B124-04EA425B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01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0CF8EE-C4E6-49D9-9AEC-AEB748981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4A4698-4CDE-4B55-BBF0-835EAF7A3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6A5192-59D6-4868-BB19-71ECBE241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72175B6-7CE6-4D77-B011-FE9981A09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2DDE546-A16D-479D-A890-449129D1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942173-BBE8-44D6-A738-FC6EF3E3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88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927204-E6C5-4784-9A47-9BDC64B0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8064DE8-40AF-495B-B200-01A394B65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497309E-FFAA-48EA-8CB0-7147F9317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76AB8CD-2C0E-4747-B7F2-46AC13E27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6A80C69-0225-422E-9558-F519A5B4C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DA27747-137D-4DCA-9613-AA15780C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32A9423-A308-4A9A-9709-1092A2C0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5F24E06-B46B-4A83-8AC8-74D35C18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31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37DB2-E81B-4401-A7DF-FCFB3AF4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BE55E4F-CA68-4152-8350-6E2B985C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60260C-8D47-4E24-A6FD-E55E5D9E3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580B47A-DC8A-4D4C-AAEF-64834B0ED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886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E351882-9456-458E-9493-BE3A0730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9133F1D-1ED5-4051-AB75-7DA5ACCD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DEE3E84-DC2A-4204-8A6D-F280B898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79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FB04CE-3B3C-4180-A480-69DE0896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7D0F687-886E-4C78-A3BD-595BDD9B4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E8731-D0F7-4499-BA37-DBAC29BBA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8AAF23F-DA24-409A-9206-1C1CBDA58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4E728F5-B0A4-4B8A-B41D-B3BD4381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D68DD6A-8322-4169-97EA-80CD17D7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33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59525F-5C95-405E-9DEB-D624BE0A0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3C05D7F-ED0E-47F7-8B2F-C2D9F0964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F270F7B-D780-4AC3-AB85-FC56FD458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345B4A-65ED-441B-A723-8606993B4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562E140-8D3D-4265-BFD4-FECE5A28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16F842-4889-4158-8048-CD1717FF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238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CE024B-78B2-477F-A99A-62A8FC406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A633CCB-657C-4B6C-9CC8-67B6D8D3A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7E79171-1FFF-4FB6-B85F-23F598D8F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A1184D-CEDF-4F76-8182-EACAF58A4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BD1D82-A949-4FC0-B31F-27D2C6881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80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55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6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E2326EE1-CBF4-4217-BAE1-6D9AD0BD5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6577" y="2849033"/>
            <a:ext cx="8345423" cy="1159933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3200" dirty="0"/>
              <a:t>О городах России.</a:t>
            </a:r>
            <a:br>
              <a:rPr lang="ru-RU" sz="3200" dirty="0"/>
            </a:br>
            <a:r>
              <a:rPr lang="ru-RU" sz="3200" dirty="0"/>
              <a:t>Города Московской области</a:t>
            </a:r>
            <a:br>
              <a:rPr lang="ru-RU" sz="3200" dirty="0"/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6">
            <a:extLst>
              <a:ext uri="{FF2B5EF4-FFF2-40B4-BE49-F238E27FC236}">
                <a16:creationId xmlns="" xmlns:a16="http://schemas.microsoft.com/office/drawing/2014/main" id="{09F83C7B-CA4F-47F4-B1B6-3DABAAF45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5678" y="5127918"/>
            <a:ext cx="3902802" cy="377937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Возрастная группа: 10-11 классы, СПО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6623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5A16D8F-1150-4A05-B4EA-A8442E6B8DF3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Подольск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8CA3B57-3070-457A-A48E-C6C5C2516BDC}"/>
              </a:ext>
            </a:extLst>
          </p:cNvPr>
          <p:cNvSpPr txBox="1"/>
          <p:nvPr/>
        </p:nvSpPr>
        <p:spPr>
          <a:xfrm>
            <a:off x="710302" y="1610070"/>
            <a:ext cx="66903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1559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Троицкий </a:t>
            </a:r>
            <a:r>
              <a:rPr lang="ru-RU" sz="1600" dirty="0" smtClean="0">
                <a:solidFill>
                  <a:srgbClr val="002060"/>
                </a:solidFill>
              </a:rPr>
              <a:t>собор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Усадьбы Ивановское и </a:t>
            </a:r>
            <a:r>
              <a:rPr lang="ru-RU" sz="1600" dirty="0" err="1" smtClean="0">
                <a:solidFill>
                  <a:srgbClr val="002060"/>
                </a:solidFill>
              </a:rPr>
              <a:t>Плещеево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Усадьба Голицына</a:t>
            </a:r>
          </a:p>
        </p:txBody>
      </p:sp>
      <p:pic>
        <p:nvPicPr>
          <p:cNvPr id="14" name="Picture 6" descr="Picture background">
            <a:extLst>
              <a:ext uri="{FF2B5EF4-FFF2-40B4-BE49-F238E27FC236}">
                <a16:creationId xmlns="" xmlns:a16="http://schemas.microsoft.com/office/drawing/2014/main" id="{495E322E-F787-40B1-BE1E-BDB394A7C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>
            <a:extLst>
              <a:ext uri="{FF2B5EF4-FFF2-40B4-BE49-F238E27FC236}">
                <a16:creationId xmlns="" xmlns:a16="http://schemas.microsoft.com/office/drawing/2014/main" id="{7C027E0A-73C3-452F-A022-80B4E98C7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430" y="-12954"/>
            <a:ext cx="948319" cy="11853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="" xmlns:a16="http://schemas.microsoft.com/office/drawing/2014/main" id="{AE1B4DE5-002F-4B0E-A76E-13DE0977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14" y="3899446"/>
            <a:ext cx="3062761" cy="2297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="" xmlns:a16="http://schemas.microsoft.com/office/drawing/2014/main" id="{56E2FB7B-F522-413E-81A8-6DA9CA1AD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899446"/>
            <a:ext cx="4083681" cy="2297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cture background">
            <a:extLst>
              <a:ext uri="{FF2B5EF4-FFF2-40B4-BE49-F238E27FC236}">
                <a16:creationId xmlns="" xmlns:a16="http://schemas.microsoft.com/office/drawing/2014/main" id="{89631CD1-E115-4617-B8DA-F6729A7CD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806" y="3869428"/>
            <a:ext cx="3488930" cy="2327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cture background">
            <a:extLst>
              <a:ext uri="{FF2B5EF4-FFF2-40B4-BE49-F238E27FC236}">
                <a16:creationId xmlns="" xmlns:a16="http://schemas.microsoft.com/office/drawing/2014/main" id="{DE8D1E12-30E6-4F04-9A50-0B2791086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92" y="1201665"/>
            <a:ext cx="3488930" cy="231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97737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890" y="275257"/>
            <a:ext cx="2672404" cy="6170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Викторина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A7DA64D-9059-41C3-8B4D-7C4E264BCD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6899" t="15663" r="31775" b="1153"/>
          <a:stretch/>
        </p:blipFill>
        <p:spPr>
          <a:xfrm>
            <a:off x="470170" y="1099623"/>
            <a:ext cx="3668709" cy="30190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D9B2DA6-E404-47F4-9847-6681742D28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6265" t="15158" r="33585" b="3811"/>
          <a:stretch/>
        </p:blipFill>
        <p:spPr>
          <a:xfrm>
            <a:off x="4332084" y="1091137"/>
            <a:ext cx="3761298" cy="303762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F9BC435-8401-4561-A9B2-66D748961B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6265" t="14149" r="33404" b="1625"/>
          <a:stretch/>
        </p:blipFill>
        <p:spPr>
          <a:xfrm>
            <a:off x="8369031" y="1089497"/>
            <a:ext cx="3460659" cy="30392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2A86618-F57A-483A-8082-100DD7843430}"/>
              </a:ext>
            </a:extLst>
          </p:cNvPr>
          <p:cNvSpPr txBox="1"/>
          <p:nvPr/>
        </p:nvSpPr>
        <p:spPr>
          <a:xfrm>
            <a:off x="470169" y="4482037"/>
            <a:ext cx="366870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ru-RU" sz="1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Какое слово в переводе с греческого означает «любовь к Родине, преданность своему Отечеству»?</a:t>
            </a:r>
            <a:endParaRPr lang="ru-RU" sz="12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а) гражданственность</a:t>
            </a:r>
          </a:p>
          <a:p>
            <a:pPr marL="0" indent="0" fontAlgn="base">
              <a:buNone/>
            </a:pPr>
            <a:r>
              <a:rPr lang="ru-RU" sz="1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б) национализм</a:t>
            </a:r>
          </a:p>
          <a:p>
            <a:pPr marL="0" indent="0" fontAlgn="base">
              <a:buNone/>
            </a:pPr>
            <a:r>
              <a:rPr lang="ru-RU" sz="1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в) нравственность</a:t>
            </a:r>
          </a:p>
          <a:p>
            <a:pPr marL="0" indent="0" fontAlgn="base">
              <a:buNone/>
            </a:pPr>
            <a:r>
              <a:rPr lang="ru-RU" sz="1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г) патриотизм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7771F9E-3E0D-46CE-A13F-A7C5833C39F7}"/>
              </a:ext>
            </a:extLst>
          </p:cNvPr>
          <p:cNvSpPr txBox="1"/>
          <p:nvPr/>
        </p:nvSpPr>
        <p:spPr>
          <a:xfrm>
            <a:off x="4332084" y="4482037"/>
            <a:ext cx="60943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1200" b="1" i="1" dirty="0">
                <a:solidFill>
                  <a:srgbClr val="002060"/>
                </a:solidFill>
              </a:rPr>
              <a:t>Найдите правильное определение: "Патриот – это…"</a:t>
            </a:r>
          </a:p>
          <a:p>
            <a:pPr fontAlgn="base"/>
            <a:r>
              <a:rPr lang="ru-RU" sz="1200" dirty="0">
                <a:solidFill>
                  <a:srgbClr val="002060"/>
                </a:solidFill>
              </a:rPr>
              <a:t>а) любовь к своему отечеству, преданность своему народу и ответственность перед ним, готовность к любым жертвам и подвигам во имя интересов своей Родины</a:t>
            </a:r>
          </a:p>
          <a:p>
            <a:pPr fontAlgn="base"/>
            <a:r>
              <a:rPr lang="ru-RU" sz="1200" dirty="0">
                <a:solidFill>
                  <a:srgbClr val="002060"/>
                </a:solidFill>
              </a:rPr>
              <a:t>б) тот, кто обладает необходимыми качествами</a:t>
            </a:r>
          </a:p>
          <a:p>
            <a:pPr fontAlgn="base"/>
            <a:r>
              <a:rPr lang="ru-RU" sz="1200" dirty="0">
                <a:solidFill>
                  <a:srgbClr val="002060"/>
                </a:solidFill>
              </a:rPr>
              <a:t>в) тот, кто любит свое отечество, предан своему народу, готов на жертвы и подвиги во имя интересов своей Родины</a:t>
            </a:r>
          </a:p>
          <a:p>
            <a:pPr fontAlgn="base"/>
            <a:r>
              <a:rPr lang="ru-RU" sz="1200" dirty="0">
                <a:solidFill>
                  <a:srgbClr val="002060"/>
                </a:solidFill>
              </a:rPr>
              <a:t>г) преданное отношение к кому-нибудь или чему-нибудь</a:t>
            </a:r>
          </a:p>
        </p:txBody>
      </p:sp>
    </p:spTree>
    <p:extLst>
      <p:ext uri="{BB962C8B-B14F-4D97-AF65-F5344CB8AC3E}">
        <p14:creationId xmlns="" xmlns:p14="http://schemas.microsoft.com/office/powerpoint/2010/main" val="642552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FCB3BC-3E02-4972-9474-930C09E58FD3}"/>
              </a:ext>
            </a:extLst>
          </p:cNvPr>
          <p:cNvSpPr txBox="1"/>
          <p:nvPr/>
        </p:nvSpPr>
        <p:spPr>
          <a:xfrm>
            <a:off x="475031" y="481679"/>
            <a:ext cx="7365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Путешествие по городам Подмосковья</a:t>
            </a:r>
            <a:endParaRPr lang="ru-RU" sz="2800" dirty="0"/>
          </a:p>
        </p:txBody>
      </p:sp>
      <p:pic>
        <p:nvPicPr>
          <p:cNvPr id="9" name="Объект 3">
            <a:extLst>
              <a:ext uri="{FF2B5EF4-FFF2-40B4-BE49-F238E27FC236}">
                <a16:creationId xmlns="" xmlns:a16="http://schemas.microsoft.com/office/drawing/2014/main" id="{7DA2EE1F-768E-4393-9E40-14E773D9313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4" t="1773" r="1614" b="1832"/>
          <a:stretch/>
        </p:blipFill>
        <p:spPr bwMode="auto">
          <a:xfrm>
            <a:off x="5364955" y="1427428"/>
            <a:ext cx="6293645" cy="45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5EB943E-9EA3-4CFB-9382-48C51A3EEFC1}"/>
              </a:ext>
            </a:extLst>
          </p:cNvPr>
          <p:cNvSpPr txBox="1"/>
          <p:nvPr/>
        </p:nvSpPr>
        <p:spPr>
          <a:xfrm>
            <a:off x="674422" y="2186362"/>
            <a:ext cx="42841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В нашем светлом Подмосковье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Как моря, шумят леса.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И глядят на нас с любовью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Луговых цветов глаза.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Хоровод берез на взгорье;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Древний город над рекой,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Никогда мы, Подмосковье,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Не расстанемся с тобой!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276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Сергиев Посад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0" y="1311035"/>
            <a:ext cx="80253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– </a:t>
            </a:r>
            <a:r>
              <a:rPr lang="ru-RU" sz="1800" b="1" dirty="0" smtClean="0">
                <a:solidFill>
                  <a:srgbClr val="002060"/>
                </a:solidFill>
              </a:rPr>
              <a:t>1337 </a:t>
            </a:r>
            <a:r>
              <a:rPr lang="ru-RU" sz="18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sz="1800" dirty="0">
                <a:solidFill>
                  <a:srgbClr val="002060"/>
                </a:solidFill>
              </a:rPr>
              <a:t>ажная роль в политической жизни Московского государства и приобретение славы духовного центра Руси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Троице-Сергиева Лавра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Богородская игрушка, Сергиево-посадская матрёшка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="" xmlns:a16="http://schemas.microsoft.com/office/drawing/2014/main" id="{7BE2004E-1FDF-4B7D-A3C7-450B0AA6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1184519"/>
            <a:ext cx="3415141" cy="2561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="" xmlns:a16="http://schemas.microsoft.com/office/drawing/2014/main" id="{448F26D5-8DED-4174-B1B4-6526FC34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69" y="4052637"/>
            <a:ext cx="2295728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="" xmlns:a16="http://schemas.microsoft.com/office/drawing/2014/main" id="{DD11CB67-0C46-4A5A-A4ED-8428EFCF0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595" y="4040041"/>
            <a:ext cx="3303747" cy="230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extLst>
              <a:ext uri="{FF2B5EF4-FFF2-40B4-BE49-F238E27FC236}">
                <a16:creationId xmlns="" xmlns:a16="http://schemas.microsoft.com/office/drawing/2014/main" id="{EA6844DA-9F57-4C4E-B9AF-17D2B0B9E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30" y="4040041"/>
            <a:ext cx="4285656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icture background">
            <a:extLst>
              <a:ext uri="{FF2B5EF4-FFF2-40B4-BE49-F238E27FC236}">
                <a16:creationId xmlns="" xmlns:a16="http://schemas.microsoft.com/office/drawing/2014/main" id="{35D096D8-A0D0-481A-8983-5A8AE278B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58" y="22348"/>
            <a:ext cx="1254370" cy="1254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316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Коломна</a:t>
            </a:r>
          </a:p>
        </p:txBody>
      </p:sp>
      <p:pic>
        <p:nvPicPr>
          <p:cNvPr id="20" name="Picture 2" descr="Коломна, Россия">
            <a:extLst>
              <a:ext uri="{FF2B5EF4-FFF2-40B4-BE49-F238E27FC236}">
                <a16:creationId xmlns="" xmlns:a16="http://schemas.microsoft.com/office/drawing/2014/main" id="{4C72E62B-A6DD-4ADE-AB91-83E1414CB8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5" y="1444043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3919537" y="1405939"/>
            <a:ext cx="413892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1177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Один из самых богатых городов на достопримечательности в Подмосковье.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Большое количество древних храмов и интересных музеев: несколько десятков крупных культурно-исторических объектов и много других.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Коломну называли столицей православия и духовным центром Руси.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Богатое историческое прошлое как оборонительный центр русских земель, где собирал войско Дмитрий Донской перед Куликовской </a:t>
            </a:r>
            <a:r>
              <a:rPr lang="ru-RU" sz="1600" dirty="0" smtClean="0">
                <a:solidFill>
                  <a:srgbClr val="002060"/>
                </a:solidFill>
              </a:rPr>
              <a:t>битвой.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4" descr="Памятник Дмитрию Донскому, Коломна">
            <a:extLst>
              <a:ext uri="{FF2B5EF4-FFF2-40B4-BE49-F238E27FC236}">
                <a16:creationId xmlns="" xmlns:a16="http://schemas.microsoft.com/office/drawing/2014/main" id="{DBFE88CE-581F-43FD-B202-1E5CFC841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1202" y="1405939"/>
            <a:ext cx="3659963" cy="2251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3CF45AF3-491B-434B-9199-A5686241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5" y="3993264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="" xmlns:a16="http://schemas.microsoft.com/office/drawing/2014/main" id="{EEE8BFF6-25CD-4302-8BB6-25DC532D9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202" y="3962784"/>
            <a:ext cx="3659962" cy="2266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="" xmlns:a16="http://schemas.microsoft.com/office/drawing/2014/main" id="{8896B649-5AD1-43F7-82DC-BA299984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>
            <a:extLst>
              <a:ext uri="{FF2B5EF4-FFF2-40B4-BE49-F238E27FC236}">
                <a16:creationId xmlns="" xmlns:a16="http://schemas.microsoft.com/office/drawing/2014/main" id="{68569294-F580-472F-8547-BAA7F3A6C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185" t="11198" r="32071" b="13214"/>
          <a:stretch/>
        </p:blipFill>
        <p:spPr bwMode="auto">
          <a:xfrm>
            <a:off x="1741252" y="125597"/>
            <a:ext cx="988327" cy="10589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2777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Клин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153645" y="1250373"/>
            <a:ext cx="79838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800" b="1" dirty="0" smtClean="0">
                <a:solidFill>
                  <a:srgbClr val="002060"/>
                </a:solidFill>
              </a:rPr>
              <a:t>1317 </a:t>
            </a:r>
            <a:r>
              <a:rPr lang="ru-RU" sz="1800" b="1" dirty="0">
                <a:solidFill>
                  <a:srgbClr val="002060"/>
                </a:solidFill>
              </a:rPr>
              <a:t>год.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Единственный в России м</a:t>
            </a:r>
            <a:r>
              <a:rPr lang="ru-RU" sz="1800" dirty="0">
                <a:solidFill>
                  <a:srgbClr val="002060"/>
                </a:solidFill>
              </a:rPr>
              <a:t>узей ёлочной игрушки «Клинское подворье</a:t>
            </a:r>
            <a:r>
              <a:rPr lang="ru-RU" sz="1800" dirty="0" smtClean="0">
                <a:solidFill>
                  <a:srgbClr val="002060"/>
                </a:solidFill>
              </a:rPr>
              <a:t>»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Старые торговые ряды, построенные на перекрестке дорог Дмитров-Волоколамск и </a:t>
            </a:r>
            <a:r>
              <a:rPr lang="ru-RU" dirty="0" smtClean="0">
                <a:solidFill>
                  <a:srgbClr val="002060"/>
                </a:solidFill>
              </a:rPr>
              <a:t>Москва-Санкт-Петербург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Музей-заповедник П.И. Чайковского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="" xmlns:a16="http://schemas.microsoft.com/office/drawing/2014/main" id="{DE827271-2587-4AE1-8834-FF623AB8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1241268"/>
            <a:ext cx="3315024" cy="2207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="" xmlns:a16="http://schemas.microsoft.com/office/drawing/2014/main" id="{62F42F3E-7887-418A-8070-AAB31D6D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526" y="3800040"/>
            <a:ext cx="3733973" cy="2486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="" xmlns:a16="http://schemas.microsoft.com/office/drawing/2014/main" id="{2ABECDEF-2788-48C2-AD14-FEAEE7D33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3800040"/>
            <a:ext cx="3315024" cy="2486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5F44382-55A4-422B-BAFB-7AFA824AEE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2" y="3785604"/>
            <a:ext cx="3827684" cy="2500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Picture background">
            <a:extLst>
              <a:ext uri="{FF2B5EF4-FFF2-40B4-BE49-F238E27FC236}">
                <a16:creationId xmlns="" xmlns:a16="http://schemas.microsoft.com/office/drawing/2014/main" id="{BF9E48C7-3F9F-47B1-B77B-F3654C691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288" y="146866"/>
            <a:ext cx="771991" cy="963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6196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A76C98-5C3C-42BC-ABC1-B010FB9B2CF3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Серпухов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84DCD11-1548-404E-A7C7-62BC5DF34918}"/>
              </a:ext>
            </a:extLst>
          </p:cNvPr>
          <p:cNvSpPr txBox="1"/>
          <p:nvPr/>
        </p:nvSpPr>
        <p:spPr>
          <a:xfrm>
            <a:off x="0" y="1530027"/>
            <a:ext cx="80253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– </a:t>
            </a:r>
            <a:r>
              <a:rPr lang="ru-RU" sz="1800" b="1" dirty="0" smtClean="0">
                <a:solidFill>
                  <a:srgbClr val="002060"/>
                </a:solidFill>
              </a:rPr>
              <a:t>1339 </a:t>
            </a:r>
            <a:r>
              <a:rPr lang="ru-RU" sz="18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Серпуховский ярус (Карьер Заборье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Приокско-Террасный </a:t>
            </a:r>
            <a:r>
              <a:rPr lang="ru-RU" sz="1800" dirty="0">
                <a:solidFill>
                  <a:srgbClr val="002060"/>
                </a:solidFill>
              </a:rPr>
              <a:t>биосферный </a:t>
            </a:r>
            <a:r>
              <a:rPr lang="ru-RU" sz="1800" dirty="0" smtClean="0">
                <a:solidFill>
                  <a:srgbClr val="002060"/>
                </a:solidFill>
              </a:rPr>
              <a:t>заповедник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Высоцкий монастырь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1" name="Picture 6" descr="Picture background">
            <a:extLst>
              <a:ext uri="{FF2B5EF4-FFF2-40B4-BE49-F238E27FC236}">
                <a16:creationId xmlns="" xmlns:a16="http://schemas.microsoft.com/office/drawing/2014/main" id="{263B31A7-7EE0-42B4-960E-92B0C52EA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Изображение с сайта ru.wikipedia.org">
            <a:extLst>
              <a:ext uri="{FF2B5EF4-FFF2-40B4-BE49-F238E27FC236}">
                <a16:creationId xmlns="" xmlns:a16="http://schemas.microsoft.com/office/drawing/2014/main" id="{B72E41D9-F8F7-4B39-BA77-9F5F58B1B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647" y="148963"/>
            <a:ext cx="769183" cy="9588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Picture background">
            <a:extLst>
              <a:ext uri="{FF2B5EF4-FFF2-40B4-BE49-F238E27FC236}">
                <a16:creationId xmlns="" xmlns:a16="http://schemas.microsoft.com/office/drawing/2014/main" id="{E1BBB6BA-6DE5-4F9F-A095-21F994367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759" y="3706574"/>
            <a:ext cx="3366480" cy="2467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icture background">
            <a:extLst>
              <a:ext uri="{FF2B5EF4-FFF2-40B4-BE49-F238E27FC236}">
                <a16:creationId xmlns="" xmlns:a16="http://schemas.microsoft.com/office/drawing/2014/main" id="{505264D9-113E-4B51-AF89-B1D03FE4D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929" y="3695878"/>
            <a:ext cx="3717858" cy="2478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Picture background">
            <a:extLst>
              <a:ext uri="{FF2B5EF4-FFF2-40B4-BE49-F238E27FC236}">
                <a16:creationId xmlns="" xmlns:a16="http://schemas.microsoft.com/office/drawing/2014/main" id="{704A89EB-2080-4043-B295-8619863D1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8" y="3706574"/>
            <a:ext cx="3299711" cy="247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="" xmlns:a16="http://schemas.microsoft.com/office/drawing/2014/main" id="{BD547BAE-7976-4FA7-9F39-46770ECCF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807" y="1078284"/>
            <a:ext cx="3747980" cy="2429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5414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A76C98-5C3C-42BC-ABC1-B010FB9B2CF3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Дмитров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84DCD11-1548-404E-A7C7-62BC5DF34918}"/>
              </a:ext>
            </a:extLst>
          </p:cNvPr>
          <p:cNvSpPr txBox="1"/>
          <p:nvPr/>
        </p:nvSpPr>
        <p:spPr>
          <a:xfrm>
            <a:off x="1167" y="1347433"/>
            <a:ext cx="80253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Год основания – </a:t>
            </a:r>
            <a:r>
              <a:rPr lang="ru-RU" sz="1800" b="1" dirty="0" smtClean="0">
                <a:solidFill>
                  <a:srgbClr val="002060"/>
                </a:solidFill>
              </a:rPr>
              <a:t>1154 </a:t>
            </a:r>
            <a:r>
              <a:rPr lang="ru-RU" sz="1800" b="1" dirty="0">
                <a:solidFill>
                  <a:srgbClr val="002060"/>
                </a:solidFill>
              </a:rPr>
              <a:t>год. 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Основатель –</a:t>
            </a:r>
            <a:r>
              <a:rPr lang="ru-RU" b="1" dirty="0">
                <a:solidFill>
                  <a:srgbClr val="002060"/>
                </a:solidFill>
              </a:rPr>
              <a:t> Юрий Долгорукий.</a:t>
            </a:r>
            <a:endParaRPr lang="ru-RU" sz="1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Дмитровский </a:t>
            </a:r>
            <a:r>
              <a:rPr lang="ru-RU" dirty="0" smtClean="0">
                <a:solidFill>
                  <a:srgbClr val="002060"/>
                </a:solidFill>
              </a:rPr>
              <a:t>кремль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Борисоглебский </a:t>
            </a:r>
            <a:r>
              <a:rPr lang="ru-RU" sz="1800" dirty="0" smtClean="0">
                <a:solidFill>
                  <a:srgbClr val="002060"/>
                </a:solidFill>
              </a:rPr>
              <a:t>монастырь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 err="1">
                <a:solidFill>
                  <a:srgbClr val="002060"/>
                </a:solidFill>
              </a:rPr>
              <a:t>Перемиловская</a:t>
            </a:r>
            <a:r>
              <a:rPr lang="ru-RU" sz="1800" dirty="0">
                <a:solidFill>
                  <a:srgbClr val="002060"/>
                </a:solidFill>
              </a:rPr>
              <a:t> высота (8 км от Дмитрова</a:t>
            </a:r>
            <a:r>
              <a:rPr lang="ru-RU" sz="1800" dirty="0" smtClean="0">
                <a:solidFill>
                  <a:srgbClr val="002060"/>
                </a:solidFill>
              </a:rPr>
              <a:t>)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1" name="Picture 6" descr="Picture background">
            <a:extLst>
              <a:ext uri="{FF2B5EF4-FFF2-40B4-BE49-F238E27FC236}">
                <a16:creationId xmlns="" xmlns:a16="http://schemas.microsoft.com/office/drawing/2014/main" id="{263B31A7-7EE0-42B4-960E-92B0C52EA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07A76EE5-6605-4D9F-B1CA-7D36F5566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93" y="93998"/>
            <a:ext cx="739796" cy="9463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-2">
            <a:extLst>
              <a:ext uri="{FF2B5EF4-FFF2-40B4-BE49-F238E27FC236}">
                <a16:creationId xmlns="" xmlns:a16="http://schemas.microsoft.com/office/drawing/2014/main" id="{45C9C275-81AD-4FD7-88B0-365292039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174" y="1214843"/>
            <a:ext cx="3322773" cy="2214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-6">
            <a:extLst>
              <a:ext uri="{FF2B5EF4-FFF2-40B4-BE49-F238E27FC236}">
                <a16:creationId xmlns="" xmlns:a16="http://schemas.microsoft.com/office/drawing/2014/main" id="{BC0BA591-0BCB-4AC4-AD60-1E959C312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57" y="3685817"/>
            <a:ext cx="3323390" cy="2474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-24">
            <a:extLst>
              <a:ext uri="{FF2B5EF4-FFF2-40B4-BE49-F238E27FC236}">
                <a16:creationId xmlns="" xmlns:a16="http://schemas.microsoft.com/office/drawing/2014/main" id="{38368845-E6FB-4A4E-9528-B02F3A9E7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56" y="3685816"/>
            <a:ext cx="3712830" cy="2474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-20">
            <a:extLst>
              <a:ext uri="{FF2B5EF4-FFF2-40B4-BE49-F238E27FC236}">
                <a16:creationId xmlns="" xmlns:a16="http://schemas.microsoft.com/office/drawing/2014/main" id="{0A2BF149-81B7-4697-B149-64EE3A8B3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164" y="3685815"/>
            <a:ext cx="2360680" cy="2474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9935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A76C98-5C3C-42BC-ABC1-B010FB9B2CF3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Звенигород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84DCD11-1548-404E-A7C7-62BC5DF34918}"/>
              </a:ext>
            </a:extLst>
          </p:cNvPr>
          <p:cNvSpPr txBox="1"/>
          <p:nvPr/>
        </p:nvSpPr>
        <p:spPr>
          <a:xfrm>
            <a:off x="1167" y="1347433"/>
            <a:ext cx="80253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Год основания – </a:t>
            </a:r>
            <a:r>
              <a:rPr lang="ru-RU" sz="1800" b="1" dirty="0" smtClean="0">
                <a:solidFill>
                  <a:srgbClr val="002060"/>
                </a:solidFill>
              </a:rPr>
              <a:t>1152 </a:t>
            </a:r>
            <a:r>
              <a:rPr lang="ru-RU" sz="1800" b="1" dirty="0">
                <a:solidFill>
                  <a:srgbClr val="002060"/>
                </a:solidFill>
              </a:rPr>
              <a:t>год. 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 err="1">
                <a:solidFill>
                  <a:srgbClr val="002060"/>
                </a:solidFill>
              </a:rPr>
              <a:t>Саввино-Сторожевский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монастырь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Дом-музей М.М. </a:t>
            </a:r>
            <a:r>
              <a:rPr lang="ru-RU" dirty="0" smtClean="0">
                <a:solidFill>
                  <a:srgbClr val="002060"/>
                </a:solidFill>
              </a:rPr>
              <a:t>Пришвина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Старинная усадьба </a:t>
            </a:r>
            <a:r>
              <a:rPr lang="ru-RU" dirty="0" smtClean="0">
                <a:solidFill>
                  <a:srgbClr val="002060"/>
                </a:solidFill>
              </a:rPr>
              <a:t>Введенская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6" descr="Picture background">
            <a:extLst>
              <a:ext uri="{FF2B5EF4-FFF2-40B4-BE49-F238E27FC236}">
                <a16:creationId xmlns="" xmlns:a16="http://schemas.microsoft.com/office/drawing/2014/main" id="{263B31A7-7EE0-42B4-960E-92B0C52EA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0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>
            <a:extLst>
              <a:ext uri="{FF2B5EF4-FFF2-40B4-BE49-F238E27FC236}">
                <a16:creationId xmlns="" xmlns:a16="http://schemas.microsoft.com/office/drawing/2014/main" id="{A84CACA0-8EF6-436E-8050-AD469731E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881" t="16607" r="30679" b="18879"/>
          <a:stretch/>
        </p:blipFill>
        <p:spPr bwMode="auto">
          <a:xfrm>
            <a:off x="1789888" y="72251"/>
            <a:ext cx="877041" cy="1007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="" xmlns:a16="http://schemas.microsoft.com/office/drawing/2014/main" id="{C0CA7575-3B9C-4446-93D0-FA4D39DE6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86" y="3874041"/>
            <a:ext cx="3784513" cy="2128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="" xmlns:a16="http://schemas.microsoft.com/office/drawing/2014/main" id="{14B5AF0B-EE15-431E-A21F-72612F95E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58" y="3874041"/>
            <a:ext cx="3189242" cy="2128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="" xmlns:a16="http://schemas.microsoft.com/office/drawing/2014/main" id="{49F28BD8-38FC-489E-ADE9-0E8DBA10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86" y="1108809"/>
            <a:ext cx="3784513" cy="2513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cture background">
            <a:extLst>
              <a:ext uri="{FF2B5EF4-FFF2-40B4-BE49-F238E27FC236}">
                <a16:creationId xmlns="" xmlns:a16="http://schemas.microsoft.com/office/drawing/2014/main" id="{83A87924-0135-42AC-9153-25F8564B5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674" y="3874041"/>
            <a:ext cx="3555078" cy="2128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64508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5A16D8F-1150-4A05-B4EA-A8442E6B8DF3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Волоколамск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8CA3B57-3070-457A-A48E-C6C5C2516BDC}"/>
              </a:ext>
            </a:extLst>
          </p:cNvPr>
          <p:cNvSpPr txBox="1"/>
          <p:nvPr/>
        </p:nvSpPr>
        <p:spPr>
          <a:xfrm>
            <a:off x="1011859" y="1524692"/>
            <a:ext cx="66903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1135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Волоколамск – один из древнейших городов России.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Волоколамский </a:t>
            </a:r>
            <a:r>
              <a:rPr lang="ru-RU" sz="1600" dirty="0" smtClean="0">
                <a:solidFill>
                  <a:srgbClr val="002060"/>
                </a:solidFill>
              </a:rPr>
              <a:t>кремль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 окрестностях: Мемориал героям-панфиловцам в посёлке </a:t>
            </a:r>
            <a:r>
              <a:rPr lang="ru-RU" sz="1600" dirty="0" err="1" smtClean="0">
                <a:solidFill>
                  <a:srgbClr val="002060"/>
                </a:solidFill>
              </a:rPr>
              <a:t>Дубосеково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 err="1">
                <a:solidFill>
                  <a:srgbClr val="002060"/>
                </a:solidFill>
              </a:rPr>
              <a:t>Иосифо-Волоцкий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ставропигиальный</a:t>
            </a:r>
            <a:r>
              <a:rPr lang="ru-RU" sz="1600" dirty="0">
                <a:solidFill>
                  <a:srgbClr val="002060"/>
                </a:solidFill>
              </a:rPr>
              <a:t> мужской </a:t>
            </a:r>
            <a:r>
              <a:rPr lang="ru-RU" sz="1600" dirty="0" smtClean="0">
                <a:solidFill>
                  <a:srgbClr val="002060"/>
                </a:solidFill>
              </a:rPr>
              <a:t>монастырь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Село Ярополец – первая сельская гидроэлектростанция СССР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4" name="Picture 6" descr="Picture background">
            <a:extLst>
              <a:ext uri="{FF2B5EF4-FFF2-40B4-BE49-F238E27FC236}">
                <a16:creationId xmlns="" xmlns:a16="http://schemas.microsoft.com/office/drawing/2014/main" id="{495E322E-F787-40B1-BE1E-BDB394A7C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14B407F-EBBC-4BFB-B1FB-AED48307BD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2664" y="133817"/>
            <a:ext cx="690880" cy="866740"/>
          </a:xfrm>
          <a:prstGeom prst="rect">
            <a:avLst/>
          </a:prstGeom>
        </p:spPr>
      </p:pic>
      <p:pic>
        <p:nvPicPr>
          <p:cNvPr id="16" name="Picture 2" descr="Впервые кремль упоминается в летописях XII века, хотя некоторые специалисты утверждают, что валы и стены были возведены ещё в XI веке при Ярославе Мудром.">
            <a:extLst>
              <a:ext uri="{FF2B5EF4-FFF2-40B4-BE49-F238E27FC236}">
                <a16:creationId xmlns="" xmlns:a16="http://schemas.microsoft.com/office/drawing/2014/main" id="{FBED9EB1-C48A-40B5-BFA7-C69C9B79E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05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Центральная часть группы — «Клятва на верность Родине» с тремя бойцами.">
            <a:extLst>
              <a:ext uri="{FF2B5EF4-FFF2-40B4-BE49-F238E27FC236}">
                <a16:creationId xmlns="" xmlns:a16="http://schemas.microsoft.com/office/drawing/2014/main" id="{57C726FA-C20E-446B-87F4-A83A4FCD2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567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В XVII веке монастырь выдержал осаду польско-литовских войск.">
            <a:extLst>
              <a:ext uri="{FF2B5EF4-FFF2-40B4-BE49-F238E27FC236}">
                <a16:creationId xmlns="" xmlns:a16="http://schemas.microsoft.com/office/drawing/2014/main" id="{736AF822-A2AA-4944-94B5-002569C0E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529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Picture background">
            <a:extLst>
              <a:ext uri="{FF2B5EF4-FFF2-40B4-BE49-F238E27FC236}">
                <a16:creationId xmlns="" xmlns:a16="http://schemas.microsoft.com/office/drawing/2014/main" id="{F751C08D-A999-463A-A7F2-ABD03003F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15" y="1235320"/>
            <a:ext cx="2636226" cy="263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6484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3166</TotalTime>
  <Words>355</Words>
  <Application>Microsoft Office PowerPoint</Application>
  <PresentationFormat>Произвольный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О городах России. Города Московской области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Викторина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Александровна</dc:creator>
  <cp:lastModifiedBy>tsvetkov_ia</cp:lastModifiedBy>
  <cp:revision>138</cp:revision>
  <dcterms:created xsi:type="dcterms:W3CDTF">2024-02-13T10:36:31Z</dcterms:created>
  <dcterms:modified xsi:type="dcterms:W3CDTF">2025-10-16T12:55:05Z</dcterms:modified>
</cp:coreProperties>
</file>