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58" r:id="rId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315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4355" y="496506"/>
            <a:ext cx="3538854" cy="448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44277"/>
            <a:ext cx="12192000" cy="671372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2627" y="443230"/>
            <a:ext cx="4382770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" y="152400"/>
            <a:ext cx="11887200" cy="6705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46364" y="5120322"/>
            <a:ext cx="3480435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Возрастная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группа: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2000" b="1" spc="-10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lang="ru-RU" sz="2000" b="1" spc="-50" dirty="0">
                <a:solidFill>
                  <a:srgbClr val="001F5F"/>
                </a:solidFill>
                <a:latin typeface="Calibri"/>
                <a:cs typeface="Calibri"/>
              </a:rPr>
              <a:t>9</a:t>
            </a:r>
            <a:r>
              <a:rPr sz="2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классы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05AAA7DC-5EB4-49F7-A856-D1B8A7E4E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xmlns="" id="{6681CC11-201C-4DD1-9B39-912B476790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2031075E-6D97-41E1-A1EE-854DE0509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351038"/>
            <a:ext cx="7162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Россия – страна победителей.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Ко Дню Героев Отечества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0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компонент</a:t>
            </a:r>
            <a:endParaRPr kumimoji="0" lang="ru-RU" altLang="ru-RU" sz="2400" b="0" i="1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55C48A-EA72-4445-842E-FD49FA666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55" y="352092"/>
            <a:ext cx="10945094" cy="104644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Наши земляки – Герои!</a:t>
            </a:r>
            <a:br>
              <a:rPr lang="ru-RU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 err="1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Курыжов</a:t>
            </a:r>
            <a:r>
              <a:rPr lang="ru-RU" sz="3200" i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Давыд</a:t>
            </a:r>
            <a:r>
              <a:rPr lang="ru-RU" sz="3200" i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Константинович</a:t>
            </a:r>
            <a:r>
              <a:rPr lang="ru-RU" sz="3200" b="1" i="1" dirty="0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(09.03.1920 – 21.01.2003)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ADEB4C3-7B87-4872-B299-CDC5F29B94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355" y="1600200"/>
            <a:ext cx="3587045" cy="46144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6F54624-A4F4-40A9-B352-579AFA468C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2450" y="1638535"/>
            <a:ext cx="549795" cy="10011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BCC391F-B785-4B49-9FB0-C9E4A608567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0571" y="1629334"/>
            <a:ext cx="574285" cy="11752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D312CAD-B819-4954-81F4-41D6C11EF10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95898" y="1626519"/>
            <a:ext cx="713274" cy="12767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3701126-D9FB-4FE5-994E-B55041FBFF1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14320" y="1534897"/>
            <a:ext cx="1141455" cy="113504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E41F096-E380-44E6-825C-276E1743472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15843" y="1567845"/>
            <a:ext cx="1141455" cy="110209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2D103112-DCE7-4B71-BA64-4D7084C8049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98891" y="1567845"/>
            <a:ext cx="1141455" cy="116405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9379F5D-7902-4AD6-85B8-C3E340BC5A6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320449" y="1676400"/>
            <a:ext cx="801564" cy="78929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4AB22E82-57CF-48C1-A606-9461289603B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9812" y="1626518"/>
            <a:ext cx="713274" cy="12767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9B05A074-1E71-4A93-971B-6884F3AC5D2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35878" y="1534897"/>
            <a:ext cx="1141455" cy="113504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10369B0-D343-48D3-B169-FFEA160C37EE}"/>
              </a:ext>
            </a:extLst>
          </p:cNvPr>
          <p:cNvSpPr txBox="1"/>
          <p:nvPr/>
        </p:nvSpPr>
        <p:spPr>
          <a:xfrm>
            <a:off x="4140299" y="3147028"/>
            <a:ext cx="79817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  <a:latin typeface="+mn-lt"/>
              </a:rPr>
              <a:t>Из наградного листа: </a:t>
            </a:r>
          </a:p>
          <a:p>
            <a:r>
              <a:rPr lang="ru-RU" sz="1400" b="0" i="1" dirty="0">
                <a:solidFill>
                  <a:srgbClr val="002060"/>
                </a:solidFill>
                <a:effectLst/>
                <a:latin typeface="+mn-lt"/>
              </a:rPr>
              <a:t>«В бою ведет себя смело, решительно, действует дерзко, умело и метко штурмует врага. Ориентируется в полете отлично, летает в сложных метеоусловиях </a:t>
            </a:r>
            <a:r>
              <a:rPr lang="ru-RU" sz="1400" b="0" i="1" dirty="0" smtClean="0">
                <a:solidFill>
                  <a:srgbClr val="002060"/>
                </a:solidFill>
                <a:effectLst/>
                <a:latin typeface="+mn-lt"/>
              </a:rPr>
              <a:t>...»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D9350DDC-4ED7-4001-8AAA-C68AB222122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299" y="4517228"/>
            <a:ext cx="2995521" cy="169746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739AB4B-DF67-4C0D-9807-153697193DA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5673" y="4517227"/>
            <a:ext cx="2394748" cy="169746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894E8A72-77D3-4DD7-A69E-F76C1736DA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0274" y="4517227"/>
            <a:ext cx="2274208" cy="169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413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05F298-C267-4CCC-9FC4-F9C5B8FC1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9203374" cy="553998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+mn-lt"/>
              </a:rPr>
              <a:t>П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амятники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ПОБЕДЫ в Подмосковье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9C1E06E-B03E-4BDD-B6C8-61193E48926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1020" y="1102697"/>
            <a:ext cx="3886200" cy="2659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E713311-DDDA-4E80-970A-C744D86E04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268" y="1107777"/>
            <a:ext cx="38862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696523A-A051-4582-A146-EB83BD7AA2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1468" y="3581400"/>
            <a:ext cx="3886200" cy="2836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FC6733E-962F-473A-B333-CEFF466C7A9E}"/>
              </a:ext>
            </a:extLst>
          </p:cNvPr>
          <p:cNvSpPr txBox="1"/>
          <p:nvPr/>
        </p:nvSpPr>
        <p:spPr>
          <a:xfrm>
            <a:off x="680800" y="3762146"/>
            <a:ext cx="29951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i="0" dirty="0">
                <a:solidFill>
                  <a:srgbClr val="002060"/>
                </a:solidFill>
                <a:effectLst/>
                <a:latin typeface="+mn-lt"/>
              </a:rPr>
              <a:t>Мемориал Героям-панфиловцам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+mn-lt"/>
              </a:rPr>
              <a:t>«Подвигу 28»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6180B6E-D88F-4A88-B26D-77D1AA869788}"/>
              </a:ext>
            </a:extLst>
          </p:cNvPr>
          <p:cNvSpPr txBox="1"/>
          <p:nvPr/>
        </p:nvSpPr>
        <p:spPr>
          <a:xfrm>
            <a:off x="4567000" y="3251141"/>
            <a:ext cx="29951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i="0" dirty="0">
                <a:solidFill>
                  <a:srgbClr val="002060"/>
                </a:solidFill>
                <a:effectLst/>
                <a:latin typeface="+mn-lt"/>
              </a:rPr>
              <a:t>Мемориал «</a:t>
            </a:r>
            <a:r>
              <a:rPr lang="ru-RU" sz="1400" b="0" i="0" dirty="0" err="1">
                <a:solidFill>
                  <a:srgbClr val="002060"/>
                </a:solidFill>
                <a:effectLst/>
                <a:latin typeface="+mn-lt"/>
              </a:rPr>
              <a:t>Перемиловская</a:t>
            </a:r>
            <a:r>
              <a:rPr lang="ru-RU" sz="1400" b="0" i="0" dirty="0">
                <a:solidFill>
                  <a:srgbClr val="002060"/>
                </a:solidFill>
                <a:effectLst/>
                <a:latin typeface="+mn-lt"/>
              </a:rPr>
              <a:t> высота»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C99F05-20B3-404A-8F4F-D963CFD452EF}"/>
              </a:ext>
            </a:extLst>
          </p:cNvPr>
          <p:cNvSpPr txBox="1"/>
          <p:nvPr/>
        </p:nvSpPr>
        <p:spPr>
          <a:xfrm>
            <a:off x="8606552" y="3869867"/>
            <a:ext cx="29951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+mn-lt"/>
              </a:rPr>
              <a:t>Памятник Подольским курсантам</a:t>
            </a:r>
          </a:p>
        </p:txBody>
      </p:sp>
    </p:spTree>
    <p:extLst>
      <p:ext uri="{BB962C8B-B14F-4D97-AF65-F5344CB8AC3E}">
        <p14:creationId xmlns:p14="http://schemas.microsoft.com/office/powerpoint/2010/main" xmlns="" val="99235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6047EA-17E8-4BF0-BFDA-A783DEBAA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9220"/>
            <a:ext cx="8000999" cy="144898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«Парта </a:t>
            </a:r>
            <a:r>
              <a:rPr lang="ru-RU" sz="4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Героя» </a:t>
            </a:r>
            <a:r>
              <a:rPr lang="ru-RU" sz="2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F16F1D-EBC1-4133-9C9D-694E0653C910}"/>
              </a:ext>
            </a:extLst>
          </p:cNvPr>
          <p:cNvSpPr txBox="1"/>
          <p:nvPr/>
        </p:nvSpPr>
        <p:spPr>
          <a:xfrm>
            <a:off x="0" y="1676400"/>
            <a:ext cx="7315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/>
            <a:r>
              <a:rPr lang="ru-RU" sz="2000" b="1" dirty="0" err="1" smtClean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Тараев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Дмитрий Вадимович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(1997 – 2023)</a:t>
            </a:r>
          </a:p>
          <a:p>
            <a:pPr marL="457200" algn="ctr"/>
            <a:endParaRPr lang="ru-RU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/>
            <a:r>
              <a:rPr lang="ru-RU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 хоккейной школы «Пингвины»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г.о</a:t>
            </a:r>
            <a:r>
              <a:rPr lang="ru-RU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Подольск.</a:t>
            </a:r>
          </a:p>
          <a:p>
            <a:pPr marL="457200" algn="ctr"/>
            <a:r>
              <a:rPr lang="ru-RU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Детский тренер Подольской хоккейной школы</a:t>
            </a:r>
            <a:endParaRPr lang="ru-RU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img-fotki.yandex.ru/get/15558/138221085.10c/0_f02f8_2be2efac_L.jpg">
            <a:extLst>
              <a:ext uri="{FF2B5EF4-FFF2-40B4-BE49-F238E27FC236}">
                <a16:creationId xmlns:a16="http://schemas.microsoft.com/office/drawing/2014/main" xmlns="" id="{F5C71954-0B1D-4437-8102-8B3BD4A40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72" y="3552146"/>
            <a:ext cx="3095476" cy="282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85124B8-9431-444A-AB69-22B2CD23EF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" r="196"/>
          <a:stretch/>
        </p:blipFill>
        <p:spPr>
          <a:xfrm>
            <a:off x="9601201" y="2730422"/>
            <a:ext cx="2412716" cy="364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999999999\Desktop\Лукаш Ученик года 2023\Тараев Дмитрий\готов.jpg">
            <a:extLst>
              <a:ext uri="{FF2B5EF4-FFF2-40B4-BE49-F238E27FC236}">
                <a16:creationId xmlns:a16="http://schemas.microsoft.com/office/drawing/2014/main" xmlns="" id="{354FD6AC-7FF6-4275-B57A-1AE98B696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4303" y="1001549"/>
            <a:ext cx="2664097" cy="3625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55C0232-42EE-4EBF-A874-BC025AEF1F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2999" y="4189232"/>
            <a:ext cx="3886201" cy="2185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4" descr="C:\Users\999999999\Desktop\ПРЕЗЕНТАЦИЯ NEW\Орден Мужества II степени (серебро).jpg">
            <a:extLst>
              <a:ext uri="{FF2B5EF4-FFF2-40B4-BE49-F238E27FC236}">
                <a16:creationId xmlns:a16="http://schemas.microsoft.com/office/drawing/2014/main" xmlns="" id="{804617D0-5500-49AF-9E62-2D2C67277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50" r="30914"/>
          <a:stretch/>
        </p:blipFill>
        <p:spPr bwMode="auto">
          <a:xfrm>
            <a:off x="3360968" y="3492259"/>
            <a:ext cx="1472290" cy="2918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8774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dirty="0"/>
              <a:t>Выводы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2057400" y="2245360"/>
            <a:ext cx="2800350" cy="1183640"/>
          </a:xfrm>
          <a:custGeom>
            <a:avLst/>
            <a:gdLst/>
            <a:ahLst/>
            <a:cxnLst/>
            <a:rect l="l" t="t" r="r" b="b"/>
            <a:pathLst>
              <a:path w="2800350" h="1362075">
                <a:moveTo>
                  <a:pt x="0" y="227075"/>
                </a:moveTo>
                <a:lnTo>
                  <a:pt x="4610" y="181293"/>
                </a:lnTo>
                <a:lnTo>
                  <a:pt x="17835" y="138660"/>
                </a:lnTo>
                <a:lnTo>
                  <a:pt x="38763" y="100086"/>
                </a:lnTo>
                <a:lnTo>
                  <a:pt x="66484" y="66484"/>
                </a:lnTo>
                <a:lnTo>
                  <a:pt x="100086" y="38763"/>
                </a:lnTo>
                <a:lnTo>
                  <a:pt x="138660" y="17835"/>
                </a:lnTo>
                <a:lnTo>
                  <a:pt x="181293" y="4610"/>
                </a:lnTo>
                <a:lnTo>
                  <a:pt x="227075" y="0"/>
                </a:lnTo>
                <a:lnTo>
                  <a:pt x="2573274" y="0"/>
                </a:lnTo>
                <a:lnTo>
                  <a:pt x="2619056" y="4610"/>
                </a:lnTo>
                <a:lnTo>
                  <a:pt x="2661689" y="17835"/>
                </a:lnTo>
                <a:lnTo>
                  <a:pt x="2700263" y="38763"/>
                </a:lnTo>
                <a:lnTo>
                  <a:pt x="2733865" y="66484"/>
                </a:lnTo>
                <a:lnTo>
                  <a:pt x="2761586" y="100086"/>
                </a:lnTo>
                <a:lnTo>
                  <a:pt x="2782514" y="138660"/>
                </a:lnTo>
                <a:lnTo>
                  <a:pt x="2795739" y="181293"/>
                </a:lnTo>
                <a:lnTo>
                  <a:pt x="2800350" y="227075"/>
                </a:lnTo>
                <a:lnTo>
                  <a:pt x="2800350" y="1134999"/>
                </a:lnTo>
                <a:lnTo>
                  <a:pt x="2795739" y="1180781"/>
                </a:lnTo>
                <a:lnTo>
                  <a:pt x="2782514" y="1223414"/>
                </a:lnTo>
                <a:lnTo>
                  <a:pt x="2761586" y="1261988"/>
                </a:lnTo>
                <a:lnTo>
                  <a:pt x="2733865" y="1295590"/>
                </a:lnTo>
                <a:lnTo>
                  <a:pt x="2700263" y="1323311"/>
                </a:lnTo>
                <a:lnTo>
                  <a:pt x="2661689" y="1344239"/>
                </a:lnTo>
                <a:lnTo>
                  <a:pt x="2619056" y="1357464"/>
                </a:lnTo>
                <a:lnTo>
                  <a:pt x="2573274" y="1362075"/>
                </a:lnTo>
                <a:lnTo>
                  <a:pt x="227075" y="1362075"/>
                </a:lnTo>
                <a:lnTo>
                  <a:pt x="181293" y="1357464"/>
                </a:lnTo>
                <a:lnTo>
                  <a:pt x="138660" y="1344239"/>
                </a:lnTo>
                <a:lnTo>
                  <a:pt x="100086" y="1323311"/>
                </a:lnTo>
                <a:lnTo>
                  <a:pt x="66484" y="1295590"/>
                </a:lnTo>
                <a:lnTo>
                  <a:pt x="38763" y="1261988"/>
                </a:lnTo>
                <a:lnTo>
                  <a:pt x="17835" y="1223414"/>
                </a:lnTo>
                <a:lnTo>
                  <a:pt x="4610" y="1180781"/>
                </a:lnTo>
                <a:lnTo>
                  <a:pt x="0" y="1134999"/>
                </a:lnTo>
                <a:lnTo>
                  <a:pt x="0" y="227075"/>
                </a:lnTo>
                <a:close/>
              </a:path>
            </a:pathLst>
          </a:custGeom>
          <a:ln w="19050">
            <a:solidFill>
              <a:srgbClr val="001F5F"/>
            </a:solidFill>
            <a:prstDash val="lgDash"/>
          </a:ln>
        </p:spPr>
        <p:txBody>
          <a:bodyPr wrap="square" lIns="0" tIns="0" rIns="0" bIns="0" rtlCol="0"/>
          <a:lstStyle/>
          <a:p>
            <a:pPr algn="ctr"/>
            <a:endParaRPr lang="ru-RU" sz="2000" b="1" spc="-50" dirty="0">
              <a:solidFill>
                <a:srgbClr val="001F5F"/>
              </a:solidFill>
              <a:latin typeface="+mn-lt"/>
              <a:cs typeface="Calibri"/>
            </a:endParaRPr>
          </a:p>
          <a:p>
            <a:pPr algn="ctr"/>
            <a:r>
              <a:rPr lang="ru-RU" sz="2000" b="1" spc="-50" dirty="0">
                <a:solidFill>
                  <a:srgbClr val="001F5F"/>
                </a:solidFill>
                <a:latin typeface="+mn-lt"/>
                <a:cs typeface="Calibri"/>
              </a:rPr>
              <a:t>Какими качествами обладают Герои?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xmlns="" id="{2631A7F9-05A2-498F-8A73-0CCA6F750944}"/>
              </a:ext>
            </a:extLst>
          </p:cNvPr>
          <p:cNvSpPr/>
          <p:nvPr/>
        </p:nvSpPr>
        <p:spPr>
          <a:xfrm>
            <a:off x="2042160" y="3733799"/>
            <a:ext cx="2815590" cy="1183641"/>
          </a:xfrm>
          <a:custGeom>
            <a:avLst/>
            <a:gdLst/>
            <a:ahLst/>
            <a:cxnLst/>
            <a:rect l="l" t="t" r="r" b="b"/>
            <a:pathLst>
              <a:path w="2800350" h="1362075">
                <a:moveTo>
                  <a:pt x="0" y="227075"/>
                </a:moveTo>
                <a:lnTo>
                  <a:pt x="4610" y="181293"/>
                </a:lnTo>
                <a:lnTo>
                  <a:pt x="17835" y="138660"/>
                </a:lnTo>
                <a:lnTo>
                  <a:pt x="38763" y="100086"/>
                </a:lnTo>
                <a:lnTo>
                  <a:pt x="66484" y="66484"/>
                </a:lnTo>
                <a:lnTo>
                  <a:pt x="100086" y="38763"/>
                </a:lnTo>
                <a:lnTo>
                  <a:pt x="138660" y="17835"/>
                </a:lnTo>
                <a:lnTo>
                  <a:pt x="181293" y="4610"/>
                </a:lnTo>
                <a:lnTo>
                  <a:pt x="227075" y="0"/>
                </a:lnTo>
                <a:lnTo>
                  <a:pt x="2573274" y="0"/>
                </a:lnTo>
                <a:lnTo>
                  <a:pt x="2619056" y="4610"/>
                </a:lnTo>
                <a:lnTo>
                  <a:pt x="2661689" y="17835"/>
                </a:lnTo>
                <a:lnTo>
                  <a:pt x="2700263" y="38763"/>
                </a:lnTo>
                <a:lnTo>
                  <a:pt x="2733865" y="66484"/>
                </a:lnTo>
                <a:lnTo>
                  <a:pt x="2761586" y="100086"/>
                </a:lnTo>
                <a:lnTo>
                  <a:pt x="2782514" y="138660"/>
                </a:lnTo>
                <a:lnTo>
                  <a:pt x="2795739" y="181293"/>
                </a:lnTo>
                <a:lnTo>
                  <a:pt x="2800350" y="227075"/>
                </a:lnTo>
                <a:lnTo>
                  <a:pt x="2800350" y="1134999"/>
                </a:lnTo>
                <a:lnTo>
                  <a:pt x="2795739" y="1180781"/>
                </a:lnTo>
                <a:lnTo>
                  <a:pt x="2782514" y="1223414"/>
                </a:lnTo>
                <a:lnTo>
                  <a:pt x="2761586" y="1261988"/>
                </a:lnTo>
                <a:lnTo>
                  <a:pt x="2733865" y="1295590"/>
                </a:lnTo>
                <a:lnTo>
                  <a:pt x="2700263" y="1323311"/>
                </a:lnTo>
                <a:lnTo>
                  <a:pt x="2661689" y="1344239"/>
                </a:lnTo>
                <a:lnTo>
                  <a:pt x="2619056" y="1357464"/>
                </a:lnTo>
                <a:lnTo>
                  <a:pt x="2573274" y="1362075"/>
                </a:lnTo>
                <a:lnTo>
                  <a:pt x="227075" y="1362075"/>
                </a:lnTo>
                <a:lnTo>
                  <a:pt x="181293" y="1357464"/>
                </a:lnTo>
                <a:lnTo>
                  <a:pt x="138660" y="1344239"/>
                </a:lnTo>
                <a:lnTo>
                  <a:pt x="100086" y="1323311"/>
                </a:lnTo>
                <a:lnTo>
                  <a:pt x="66484" y="1295590"/>
                </a:lnTo>
                <a:lnTo>
                  <a:pt x="38763" y="1261988"/>
                </a:lnTo>
                <a:lnTo>
                  <a:pt x="17835" y="1223414"/>
                </a:lnTo>
                <a:lnTo>
                  <a:pt x="4610" y="1180781"/>
                </a:lnTo>
                <a:lnTo>
                  <a:pt x="0" y="1134999"/>
                </a:lnTo>
                <a:lnTo>
                  <a:pt x="0" y="227075"/>
                </a:lnTo>
                <a:close/>
              </a:path>
            </a:pathLst>
          </a:custGeom>
          <a:ln w="19050">
            <a:solidFill>
              <a:srgbClr val="001F5F"/>
            </a:solidFill>
            <a:prstDash val="lgDash"/>
          </a:ln>
        </p:spPr>
        <p:txBody>
          <a:bodyPr wrap="square" lIns="0" tIns="0" rIns="0" bIns="0" rtlCol="0"/>
          <a:lstStyle/>
          <a:p>
            <a:pPr algn="ctr"/>
            <a:endParaRPr lang="ru-RU" sz="2000" b="1" spc="-50" dirty="0">
              <a:solidFill>
                <a:srgbClr val="001F5F"/>
              </a:solidFill>
              <a:latin typeface="+mn-lt"/>
              <a:cs typeface="Calibri"/>
            </a:endParaRPr>
          </a:p>
          <a:p>
            <a:pPr algn="ctr"/>
            <a:r>
              <a:rPr lang="ru-RU" sz="2000" b="1" spc="-50" dirty="0">
                <a:solidFill>
                  <a:srgbClr val="001F5F"/>
                </a:solidFill>
                <a:latin typeface="+mn-lt"/>
                <a:cs typeface="Calibri"/>
              </a:rPr>
              <a:t>Какие чувства вызывают </a:t>
            </a:r>
          </a:p>
          <a:p>
            <a:pPr algn="ctr"/>
            <a:r>
              <a:rPr lang="ru-RU" sz="2000" b="1" spc="-50" dirty="0">
                <a:solidFill>
                  <a:srgbClr val="001F5F"/>
                </a:solidFill>
                <a:latin typeface="+mn-lt"/>
                <a:cs typeface="Calibri"/>
              </a:rPr>
              <a:t>в нас Герои?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1B0C5C6-7FB1-4572-B134-79422300C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948" y="1371600"/>
            <a:ext cx="6150546" cy="434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114</Words>
  <Application>Microsoft Office PowerPoint</Application>
  <PresentationFormat>Произвольный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Наши земляки – Герои! Курыжов Давыд Константинович (09.03.1920 – 21.01.2003)</vt:lpstr>
      <vt:lpstr>Памятники ПОБЕДЫ в Подмосковье </vt:lpstr>
      <vt:lpstr>«Парта Героя»  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tsvetkov_ia</cp:lastModifiedBy>
  <cp:revision>43</cp:revision>
  <dcterms:created xsi:type="dcterms:W3CDTF">2025-11-26T11:24:07Z</dcterms:created>
  <dcterms:modified xsi:type="dcterms:W3CDTF">2025-12-05T08:30:29Z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2025-11-26T00:00:00Z</vt:filetime>
  </property>
  <property fmtid="{D5CDD505-2E9C-101B-9397-08002B2CF9AE}" pid="3" name="LastSaved">
    <vt:filetime>2025-11-26T00:00:00Z</vt:filetime>
  </property>
</Properties>
</file>