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4" r:id="rId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941" autoAdjust="0"/>
  </p:normalViewPr>
  <p:slideViewPr>
    <p:cSldViewPr>
      <p:cViewPr varScale="1">
        <p:scale>
          <a:sx n="52" d="100"/>
          <a:sy n="52" d="100"/>
        </p:scale>
        <p:origin x="62" y="22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B5838-CFF5-40F1-9BB9-257268355E3F}" type="datetimeFigureOut">
              <a:rPr lang="ru-RU" smtClean="0"/>
              <a:pPr/>
              <a:t>09.04.2026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391EA-DBA7-4EB1-A006-F1CC22C3EE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612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6391EA-DBA7-4EB1-A006-F1CC22C3EE68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3983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54355" y="496506"/>
            <a:ext cx="3538854" cy="448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44277"/>
            <a:ext cx="12192000" cy="671372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2627" y="443230"/>
            <a:ext cx="4382770" cy="575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160" y="0"/>
            <a:ext cx="12192000" cy="68580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467600" y="5257730"/>
            <a:ext cx="4335399" cy="32380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Возрастная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1F5F"/>
                </a:solidFill>
                <a:latin typeface="Calibri"/>
                <a:cs typeface="Calibri"/>
              </a:rPr>
              <a:t>группа:</a:t>
            </a:r>
            <a:r>
              <a:rPr sz="2000" b="1" spc="-10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lang="ru-RU" sz="2000" b="1" spc="-10" dirty="0">
                <a:solidFill>
                  <a:srgbClr val="001F5F"/>
                </a:solidFill>
                <a:latin typeface="Calibri"/>
                <a:cs typeface="Calibri"/>
              </a:rPr>
              <a:t>5-9 классы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05AAA7DC-5EB4-49F7-A856-D1B8A7E4E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6681CC11-201C-4DD1-9B39-912B476790D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031075E-6D97-41E1-A1EE-854DE05096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043262"/>
            <a:ext cx="7162800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4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65 лет триумфа. 80 лет космической отрасли. Ко Дню космонавтики</a:t>
            </a: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4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i="1" dirty="0">
                <a:solidFill>
                  <a:srgbClr val="00206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Региональный компонент</a:t>
            </a:r>
            <a:endParaRPr kumimoji="0" lang="ru-RU" altLang="ru-RU" sz="2400" b="0" i="1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A3685B65-5655-4305-A29D-4EE9B7A16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10" y="296219"/>
            <a:ext cx="5370989" cy="33031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виток: горизонтальный 3">
            <a:extLst>
              <a:ext uri="{FF2B5EF4-FFF2-40B4-BE49-F238E27FC236}">
                <a16:creationId xmlns:a16="http://schemas.microsoft.com/office/drawing/2014/main" id="{D430F476-E419-4584-8602-B27B81AFD0AF}"/>
              </a:ext>
            </a:extLst>
          </p:cNvPr>
          <p:cNvSpPr/>
          <p:nvPr/>
        </p:nvSpPr>
        <p:spPr>
          <a:xfrm>
            <a:off x="133904" y="3657600"/>
            <a:ext cx="5638800" cy="2486352"/>
          </a:xfrm>
          <a:prstGeom prst="horizontalScroll">
            <a:avLst/>
          </a:prstGeom>
          <a:blipFill dpi="0" rotWithShape="1">
            <a:blip r:embed="rId3" cstate="print">
              <a:alphaModFix amt="42000"/>
            </a:blip>
            <a:srcRect/>
            <a:tile tx="0" ty="0" sx="100000" sy="100000" flip="none" algn="tl"/>
          </a:blipFill>
          <a:ln w="317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l"/>
            <a:r>
              <a:rPr lang="ru-RU" sz="1200" b="1" dirty="0">
                <a:solidFill>
                  <a:srgbClr val="002060"/>
                </a:solidFill>
              </a:rPr>
              <a:t>Из книги краеведа Е.Л. Шевченко «Нахабино: история и современность»</a:t>
            </a:r>
          </a:p>
          <a:p>
            <a:pPr algn="l"/>
            <a:r>
              <a:rPr lang="ru-RU" sz="1200" dirty="0">
                <a:solidFill>
                  <a:srgbClr val="002060"/>
                </a:solidFill>
              </a:rPr>
              <a:t>«Пуск ракеты ГИРД-09 с гибридным ракетным двигателем конструкции Тихонравова М.К. состоялся 17 августа 1933 года в 19 часов. Стартовый вес ракеты составлял девятнадцать килограмм, а вес топлива в ней – пять килограммов. Её длина около двух с половиной метра, диаметр – сто восемьдесят миллиметров. Продолжительность полёта от момента запуска до её падения – восемнадцать секунд. За это время она поднялась на высоту около четырёхсот метров».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976141-0BC4-4FA4-87FC-F4B02A3C33BA}"/>
              </a:ext>
            </a:extLst>
          </p:cNvPr>
          <p:cNvSpPr txBox="1"/>
          <p:nvPr/>
        </p:nvSpPr>
        <p:spPr>
          <a:xfrm>
            <a:off x="914400" y="3170685"/>
            <a:ext cx="394170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Барельеф в Нахабино в память запуска первой отечественной ракеты «ГИРД-09»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C755995-1CAF-4591-8899-71BD93E7CA32}"/>
              </a:ext>
            </a:extLst>
          </p:cNvPr>
          <p:cNvPicPr/>
          <p:nvPr/>
        </p:nvPicPr>
        <p:blipFill>
          <a:blip r:embed="rId4" cstate="print"/>
          <a:stretch/>
        </p:blipFill>
        <p:spPr bwMode="auto">
          <a:xfrm>
            <a:off x="6543967" y="1034481"/>
            <a:ext cx="3163411" cy="24222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Изображение выглядит как текст, памятная табличка, Мемориальная доска, кладбищ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679CA0-A1E6-49D7-9EA3-2CA95A3498AB}"/>
              </a:ext>
            </a:extLst>
          </p:cNvPr>
          <p:cNvPicPr/>
          <p:nvPr/>
        </p:nvPicPr>
        <p:blipFill>
          <a:blip r:embed="rId5" cstate="print"/>
          <a:stretch/>
        </p:blipFill>
        <p:spPr bwMode="auto">
          <a:xfrm>
            <a:off x="9707378" y="1034481"/>
            <a:ext cx="2168287" cy="24222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64FD714-1007-4642-AAC5-4B19E18BC4E7}"/>
              </a:ext>
            </a:extLst>
          </p:cNvPr>
          <p:cNvSpPr txBox="1"/>
          <p:nvPr/>
        </p:nvSpPr>
        <p:spPr>
          <a:xfrm>
            <a:off x="7010400" y="3456709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Памятный знак гвардейскому миномёту «Катюша»</a:t>
            </a:r>
          </a:p>
        </p:txBody>
      </p:sp>
      <p:pic>
        <p:nvPicPr>
          <p:cNvPr id="1028" name="Picture 4" descr="Picture background">
            <a:extLst>
              <a:ext uri="{FF2B5EF4-FFF2-40B4-BE49-F238E27FC236}">
                <a16:creationId xmlns:a16="http://schemas.microsoft.com/office/drawing/2014/main" id="{5DCC10B6-6F4C-4F14-BFAC-04A0E4D0E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231" y="3729205"/>
            <a:ext cx="3784337" cy="25271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494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16432723-8115-4489-810E-1A2802876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1"/>
            <a:ext cx="4648200" cy="26670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6D678D-AD2E-4489-8C50-0B618B4446BE}"/>
              </a:ext>
            </a:extLst>
          </p:cNvPr>
          <p:cNvSpPr txBox="1"/>
          <p:nvPr/>
        </p:nvSpPr>
        <p:spPr>
          <a:xfrm>
            <a:off x="457200" y="228600"/>
            <a:ext cx="8458200" cy="533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Космическая столица России – </a:t>
            </a:r>
            <a:r>
              <a:rPr lang="ru-RU" altLang="ru-RU" sz="28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г</a:t>
            </a: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ород Королёв</a:t>
            </a:r>
            <a:endParaRPr lang="ru-RU" sz="2800" dirty="0"/>
          </a:p>
        </p:txBody>
      </p:sp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54181EED-4B0A-47DF-BE5B-D8B1D730D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43001"/>
            <a:ext cx="6667500" cy="2667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CE4A0C-70E2-408C-8A35-5C234307B208}"/>
              </a:ext>
            </a:extLst>
          </p:cNvPr>
          <p:cNvSpPr txBox="1"/>
          <p:nvPr/>
        </p:nvSpPr>
        <p:spPr>
          <a:xfrm>
            <a:off x="5486400" y="3548391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Запуск первого искусственного спутника Земли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9F7FDC-FE71-4928-A704-E628889939D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70367" y="3962400"/>
            <a:ext cx="6251265" cy="23488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37399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C67F4BE6-41E4-4336-9F33-BA3E512F2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94" y="1052948"/>
            <a:ext cx="3194473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A58165-9A8B-4CCA-935E-F9E1BAE3EED7}"/>
              </a:ext>
            </a:extLst>
          </p:cNvPr>
          <p:cNvSpPr txBox="1"/>
          <p:nvPr/>
        </p:nvSpPr>
        <p:spPr>
          <a:xfrm>
            <a:off x="500330" y="2914777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Радиотелескоп РТ-64, Щёлково</a:t>
            </a:r>
          </a:p>
        </p:txBody>
      </p:sp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id="{B5B4AECF-C0E6-4418-8BA1-306E349A9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641" y="1052947"/>
            <a:ext cx="3055045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78EB2D-8933-4B1B-BD00-BE08EF553840}"/>
              </a:ext>
            </a:extLst>
          </p:cNvPr>
          <p:cNvSpPr txBox="1"/>
          <p:nvPr/>
        </p:nvSpPr>
        <p:spPr>
          <a:xfrm>
            <a:off x="4501863" y="1052947"/>
            <a:ext cx="32766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Радиоастрономическая обсерватория в Пущино </a:t>
            </a:r>
          </a:p>
        </p:txBody>
      </p:sp>
      <p:pic>
        <p:nvPicPr>
          <p:cNvPr id="3078" name="Picture 6" descr="Picture background">
            <a:extLst>
              <a:ext uri="{FF2B5EF4-FFF2-40B4-BE49-F238E27FC236}">
                <a16:creationId xmlns:a16="http://schemas.microsoft.com/office/drawing/2014/main" id="{12E59911-D3D0-4B78-BD19-BA4A19CBB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95" y="1052948"/>
            <a:ext cx="3200400" cy="2133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97E7A7-F2CF-4D0D-8BC0-BAA89FA22E30}"/>
              </a:ext>
            </a:extLst>
          </p:cNvPr>
          <p:cNvSpPr txBox="1"/>
          <p:nvPr/>
        </p:nvSpPr>
        <p:spPr>
          <a:xfrm>
            <a:off x="7132695" y="2924937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Звенигородская обсерватория</a:t>
            </a:r>
          </a:p>
        </p:txBody>
      </p:sp>
      <p:pic>
        <p:nvPicPr>
          <p:cNvPr id="10" name="Picture 2" descr="Picture background">
            <a:extLst>
              <a:ext uri="{FF2B5EF4-FFF2-40B4-BE49-F238E27FC236}">
                <a16:creationId xmlns:a16="http://schemas.microsoft.com/office/drawing/2014/main" id="{2FEB1BFE-6F27-4B8F-B30B-1BAF40560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3653085" cy="2438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09B319-F600-4FFC-85B1-B891FE40F894}"/>
              </a:ext>
            </a:extLst>
          </p:cNvPr>
          <p:cNvSpPr txBox="1"/>
          <p:nvPr/>
        </p:nvSpPr>
        <p:spPr>
          <a:xfrm>
            <a:off x="-231564" y="5953760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НПО «</a:t>
            </a:r>
            <a:r>
              <a:rPr lang="ru-RU" sz="11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Энергомаш</a:t>
            </a:r>
            <a:r>
              <a:rPr lang="ru-RU" sz="11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FD07DE4-FCD6-4AD9-8AF9-97989D4B6769}"/>
              </a:ext>
            </a:extLst>
          </p:cNvPr>
          <p:cNvPicPr/>
          <p:nvPr/>
        </p:nvPicPr>
        <p:blipFill>
          <a:blip r:embed="rId6" cstate="print"/>
          <a:stretch/>
        </p:blipFill>
        <p:spPr bwMode="auto">
          <a:xfrm>
            <a:off x="4288862" y="3505200"/>
            <a:ext cx="3653085" cy="24485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3D5A071-97D3-4481-BA5D-9197D30E9F2B}"/>
              </a:ext>
            </a:extLst>
          </p:cNvPr>
          <p:cNvSpPr txBox="1"/>
          <p:nvPr/>
        </p:nvSpPr>
        <p:spPr>
          <a:xfrm>
            <a:off x="3880747" y="5974079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Двигатели НПО «</a:t>
            </a:r>
            <a:r>
              <a:rPr lang="ru-RU" sz="1100" dirty="0" err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Энергомаш</a:t>
            </a:r>
            <a:r>
              <a:rPr lang="ru-RU" sz="11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»</a:t>
            </a:r>
          </a:p>
        </p:txBody>
      </p:sp>
      <p:pic>
        <p:nvPicPr>
          <p:cNvPr id="14" name="Рисунок 13" descr="Здесь создают российские ракеты">
            <a:extLst>
              <a:ext uri="{FF2B5EF4-FFF2-40B4-BE49-F238E27FC236}">
                <a16:creationId xmlns:a16="http://schemas.microsoft.com/office/drawing/2014/main" id="{0CE3D8A0-40BD-4EF9-9630-FA054E51E899}"/>
              </a:ext>
            </a:extLst>
          </p:cNvPr>
          <p:cNvPicPr/>
          <p:nvPr/>
        </p:nvPicPr>
        <p:blipFill>
          <a:blip r:embed="rId7" cstate="print"/>
          <a:stretch/>
        </p:blipFill>
        <p:spPr bwMode="auto">
          <a:xfrm>
            <a:off x="8096373" y="3505200"/>
            <a:ext cx="3714627" cy="24688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A479E60-A625-4626-A404-B67810A95F51}"/>
              </a:ext>
            </a:extLst>
          </p:cNvPr>
          <p:cNvSpPr txBox="1"/>
          <p:nvPr/>
        </p:nvSpPr>
        <p:spPr>
          <a:xfrm>
            <a:off x="7667686" y="5965252"/>
            <a:ext cx="4572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Продукция КБ «Факел»</a:t>
            </a:r>
          </a:p>
        </p:txBody>
      </p:sp>
    </p:spTree>
    <p:extLst>
      <p:ext uri="{BB962C8B-B14F-4D97-AF65-F5344CB8AC3E}">
        <p14:creationId xmlns:p14="http://schemas.microsoft.com/office/powerpoint/2010/main" val="4285262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194C95F2-122C-4A80-9ACA-5D08F0D62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44" y="311833"/>
            <a:ext cx="4616127" cy="23551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75698B-21B8-4BE1-B592-92F42EF08C93}"/>
              </a:ext>
            </a:extLst>
          </p:cNvPr>
          <p:cNvSpPr txBox="1"/>
          <p:nvPr/>
        </p:nvSpPr>
        <p:spPr>
          <a:xfrm>
            <a:off x="1938295" y="274320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Уникальная научная установка «Центрифуга ЦФ-18» (УНУ ЦФ-18)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240A521-9641-4506-96C3-93892262FF8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86295" y="292908"/>
            <a:ext cx="4616127" cy="23740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378ED423-8796-4B8A-ADA0-6330A22C9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43" y="3130266"/>
            <a:ext cx="4616127" cy="30726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8BA104-6E87-4650-BEE5-2F8B69E0F61E}"/>
              </a:ext>
            </a:extLst>
          </p:cNvPr>
          <p:cNvSpPr txBox="1"/>
          <p:nvPr/>
        </p:nvSpPr>
        <p:spPr>
          <a:xfrm>
            <a:off x="1031006" y="6202876"/>
            <a:ext cx="29718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 err="1">
                <a:solidFill>
                  <a:srgbClr val="002060"/>
                </a:solidFill>
              </a:rPr>
              <a:t>Гидролаборатория</a:t>
            </a:r>
            <a:endParaRPr lang="ru-RU" sz="1200" dirty="0">
              <a:solidFill>
                <a:srgbClr val="002060"/>
              </a:solidFill>
            </a:endParaRP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29051E52-6C53-47C7-8441-8610A76DF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295" y="3130266"/>
            <a:ext cx="2102312" cy="30726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67B1114E-ED92-4AAA-8EEB-99739B7C8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932" y="3150022"/>
            <a:ext cx="2260742" cy="30726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811A9EE1-1F84-4478-B00E-56B8E4D18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422" y="3150022"/>
            <a:ext cx="2473076" cy="30726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0F93FFD-8829-4EC3-AB5C-7F4D10845D60}"/>
              </a:ext>
            </a:extLst>
          </p:cNvPr>
          <p:cNvSpPr txBox="1"/>
          <p:nvPr/>
        </p:nvSpPr>
        <p:spPr>
          <a:xfrm>
            <a:off x="4246358" y="6222632"/>
            <a:ext cx="77170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Тренажеры транспортных пилотируемых кораблей «Союз»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1F42CE-1633-441E-8393-FB7A7D18A50E}"/>
              </a:ext>
            </a:extLst>
          </p:cNvPr>
          <p:cNvSpPr txBox="1"/>
          <p:nvPr/>
        </p:nvSpPr>
        <p:spPr>
          <a:xfrm>
            <a:off x="9853433" y="1319331"/>
            <a:ext cx="19710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«Российский государственный научно-исследовательский испытательный центр подготовки космонавтов имени Ю.А. Гагарина»</a:t>
            </a:r>
            <a:endParaRPr lang="ru-RU" sz="12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0335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1DA52E1E-6C11-4163-BC71-9D30E1685861}"/>
              </a:ext>
            </a:extLst>
          </p:cNvPr>
          <p:cNvSpPr txBox="1"/>
          <p:nvPr/>
        </p:nvSpPr>
        <p:spPr>
          <a:xfrm>
            <a:off x="228600" y="228600"/>
            <a:ext cx="5232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800" b="1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Космонавты – наши земляки</a:t>
            </a:r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2CFC24C4-EFEE-4F6B-B467-8D2465CE9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409" y="1973873"/>
            <a:ext cx="2971800" cy="2971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4BE06D-6887-48F1-B0AB-B0CC2AC788DB}"/>
              </a:ext>
            </a:extLst>
          </p:cNvPr>
          <p:cNvSpPr txBox="1"/>
          <p:nvPr/>
        </p:nvSpPr>
        <p:spPr>
          <a:xfrm>
            <a:off x="3620534" y="4945673"/>
            <a:ext cx="29718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Геннадий Михайлович Стрекалов </a:t>
            </a:r>
          </a:p>
          <a:p>
            <a:pPr algn="ctr"/>
            <a:r>
              <a:rPr lang="ru-RU" sz="11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(1940 – 2004 гг.)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DC35E074-DD3D-465F-856E-FC09E42C81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2" r="7157"/>
          <a:stretch/>
        </p:blipFill>
        <p:spPr bwMode="auto">
          <a:xfrm>
            <a:off x="169402" y="2152650"/>
            <a:ext cx="3115160" cy="2552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249544-D531-406F-97BA-F8C18C242A82}"/>
              </a:ext>
            </a:extLst>
          </p:cNvPr>
          <p:cNvSpPr txBox="1"/>
          <p:nvPr/>
        </p:nvSpPr>
        <p:spPr>
          <a:xfrm>
            <a:off x="507782" y="4734617"/>
            <a:ext cx="24384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Валерий Фёдорович Быковский </a:t>
            </a:r>
          </a:p>
          <a:p>
            <a:pPr algn="ctr"/>
            <a:r>
              <a:rPr lang="ru-RU" sz="11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(1934 – 2019 гг.) </a:t>
            </a:r>
          </a:p>
        </p:txBody>
      </p:sp>
      <p:pic>
        <p:nvPicPr>
          <p:cNvPr id="16" name="Picture 6">
            <a:extLst>
              <a:ext uri="{FF2B5EF4-FFF2-40B4-BE49-F238E27FC236}">
                <a16:creationId xmlns:a16="http://schemas.microsoft.com/office/drawing/2014/main" id="{4D4716F1-038B-4FB7-A10B-19F36967A8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 t="2555" r="2715"/>
          <a:stretch/>
        </p:blipFill>
        <p:spPr bwMode="auto">
          <a:xfrm>
            <a:off x="6840389" y="1955479"/>
            <a:ext cx="2362200" cy="2971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FF8DEB6-7FA9-44C0-A5A9-56972B1E1121}"/>
              </a:ext>
            </a:extLst>
          </p:cNvPr>
          <p:cNvSpPr txBox="1"/>
          <p:nvPr/>
        </p:nvSpPr>
        <p:spPr>
          <a:xfrm>
            <a:off x="6760638" y="4920155"/>
            <a:ext cx="25987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Екатерина Владимировна Кондакова (род. 30 марта 1957 г.) </a:t>
            </a:r>
          </a:p>
        </p:txBody>
      </p:sp>
      <p:pic>
        <p:nvPicPr>
          <p:cNvPr id="18" name="Picture 8">
            <a:extLst>
              <a:ext uri="{FF2B5EF4-FFF2-40B4-BE49-F238E27FC236}">
                <a16:creationId xmlns:a16="http://schemas.microsoft.com/office/drawing/2014/main" id="{24299401-4C17-4404-8515-EFF1072FC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769" y="1943100"/>
            <a:ext cx="1977761" cy="2971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F8215D1-3701-4020-8B8E-70935622F14A}"/>
              </a:ext>
            </a:extLst>
          </p:cNvPr>
          <p:cNvSpPr txBox="1"/>
          <p:nvPr/>
        </p:nvSpPr>
        <p:spPr>
          <a:xfrm>
            <a:off x="9282340" y="4929907"/>
            <a:ext cx="259873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1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Александр Александрович Скворцов</a:t>
            </a:r>
          </a:p>
          <a:p>
            <a:pPr algn="ctr"/>
            <a:r>
              <a:rPr lang="ru-RU" sz="1100" dirty="0">
                <a:solidFill>
                  <a:srgbClr val="002060"/>
                </a:solidFill>
                <a:latin typeface="+mn-lt"/>
                <a:ea typeface="+mn-ea"/>
                <a:cs typeface="+mn-cs"/>
              </a:rPr>
              <a:t>(род. 6 мая 1966 г.) </a:t>
            </a:r>
          </a:p>
        </p:txBody>
      </p:sp>
    </p:spTree>
    <p:extLst>
      <p:ext uri="{BB962C8B-B14F-4D97-AF65-F5344CB8AC3E}">
        <p14:creationId xmlns:p14="http://schemas.microsoft.com/office/powerpoint/2010/main" val="3506273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2628</TotalTime>
  <Words>243</Words>
  <Application>Microsoft Office PowerPoint</Application>
  <PresentationFormat>Широкоэкранный</PresentationFormat>
  <Paragraphs>29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Коротких Дарья Вячеславовна</dc:creator>
  <cp:lastModifiedBy>Daria Korotkikh</cp:lastModifiedBy>
  <cp:revision>63</cp:revision>
  <dcterms:created xsi:type="dcterms:W3CDTF">2025-11-26T11:24:07Z</dcterms:created>
  <dcterms:modified xsi:type="dcterms:W3CDTF">2026-04-09T11:37:23Z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2025-11-26T00:00:00Z</vt:filetime>
  </property>
  <property fmtid="{D5CDD505-2E9C-101B-9397-08002B2CF9AE}" pid="3" name="LastSaved">
    <vt:filetime>2025-11-26T00:00:00Z</vt:filetime>
  </property>
</Properties>
</file>